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85" r:id="rId2"/>
    <p:sldId id="257" r:id="rId3"/>
    <p:sldId id="259" r:id="rId4"/>
    <p:sldId id="276" r:id="rId5"/>
    <p:sldId id="287" r:id="rId6"/>
    <p:sldId id="315" r:id="rId7"/>
    <p:sldId id="319" r:id="rId8"/>
    <p:sldId id="326" r:id="rId9"/>
    <p:sldId id="288" r:id="rId10"/>
    <p:sldId id="289" r:id="rId11"/>
    <p:sldId id="291" r:id="rId12"/>
    <p:sldId id="292" r:id="rId13"/>
    <p:sldId id="293" r:id="rId14"/>
    <p:sldId id="316" r:id="rId15"/>
    <p:sldId id="317" r:id="rId16"/>
    <p:sldId id="294" r:id="rId17"/>
    <p:sldId id="295" r:id="rId18"/>
    <p:sldId id="296" r:id="rId19"/>
    <p:sldId id="297" r:id="rId20"/>
    <p:sldId id="298" r:id="rId21"/>
    <p:sldId id="299" r:id="rId22"/>
    <p:sldId id="301" r:id="rId23"/>
    <p:sldId id="303" r:id="rId24"/>
    <p:sldId id="304" r:id="rId25"/>
    <p:sldId id="305" r:id="rId26"/>
    <p:sldId id="306" r:id="rId27"/>
    <p:sldId id="307" r:id="rId28"/>
    <p:sldId id="308" r:id="rId29"/>
    <p:sldId id="309" r:id="rId30"/>
    <p:sldId id="310" r:id="rId31"/>
    <p:sldId id="312" r:id="rId32"/>
    <p:sldId id="321" r:id="rId33"/>
    <p:sldId id="323" r:id="rId34"/>
    <p:sldId id="324" r:id="rId35"/>
    <p:sldId id="313" r:id="rId36"/>
    <p:sldId id="314" r:id="rId37"/>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ui" initials="C" lastIdx="1" clrIdx="0"/>
  <p:cmAuthor id="2" name="TX2" initials="T" lastIdx="1" clrIdx="1">
    <p:extLst>
      <p:ext uri="{19B8F6BF-5375-455C-9EA6-DF929625EA0E}">
        <p15:presenceInfo xmlns:p15="http://schemas.microsoft.com/office/powerpoint/2012/main" userId="TX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AF2E4"/>
    <a:srgbClr val="FFF2CC"/>
    <a:srgbClr val="1C1C19"/>
    <a:srgbClr val="C8C8C6"/>
    <a:srgbClr val="E50000"/>
    <a:srgbClr val="E70000"/>
    <a:srgbClr val="D9070E"/>
    <a:srgbClr val="000000"/>
    <a:srgbClr val="EB0000"/>
    <a:srgbClr val="FC35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15" autoAdjust="0"/>
    <p:restoredTop sz="94660"/>
  </p:normalViewPr>
  <p:slideViewPr>
    <p:cSldViewPr snapToGrid="0" showGuides="1">
      <p:cViewPr varScale="1">
        <p:scale>
          <a:sx n="108" d="100"/>
          <a:sy n="108" d="100"/>
        </p:scale>
        <p:origin x="912" y="114"/>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2ED737-E60C-4A12-A785-55B8BD4648EB}" type="datetimeFigureOut">
              <a:rPr lang="zh-CN" altLang="en-US" smtClean="0"/>
              <a:t>2022/1/26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9F0319-482F-4B2A-92D2-AD9D6412C0C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32</a:t>
            </a:fld>
            <a:endParaRPr lang="zh-CN" altLang="en-US"/>
          </a:p>
        </p:txBody>
      </p:sp>
    </p:spTree>
    <p:extLst>
      <p:ext uri="{BB962C8B-B14F-4D97-AF65-F5344CB8AC3E}">
        <p14:creationId xmlns:p14="http://schemas.microsoft.com/office/powerpoint/2010/main" val="77816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33</a:t>
            </a:fld>
            <a:endParaRPr lang="zh-CN" altLang="en-US"/>
          </a:p>
        </p:txBody>
      </p:sp>
    </p:spTree>
    <p:extLst>
      <p:ext uri="{BB962C8B-B14F-4D97-AF65-F5344CB8AC3E}">
        <p14:creationId xmlns:p14="http://schemas.microsoft.com/office/powerpoint/2010/main" val="6027927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34</a:t>
            </a:fld>
            <a:endParaRPr lang="zh-CN" altLang="en-US"/>
          </a:p>
        </p:txBody>
      </p:sp>
    </p:spTree>
    <p:extLst>
      <p:ext uri="{BB962C8B-B14F-4D97-AF65-F5344CB8AC3E}">
        <p14:creationId xmlns:p14="http://schemas.microsoft.com/office/powerpoint/2010/main" val="958056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36</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7</a:t>
            </a:fld>
            <a:endParaRPr lang="zh-CN" altLang="en-US"/>
          </a:p>
        </p:txBody>
      </p:sp>
    </p:spTree>
    <p:extLst>
      <p:ext uri="{BB962C8B-B14F-4D97-AF65-F5344CB8AC3E}">
        <p14:creationId xmlns:p14="http://schemas.microsoft.com/office/powerpoint/2010/main" val="1984098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8</a:t>
            </a:fld>
            <a:endParaRPr lang="zh-CN" altLang="en-US"/>
          </a:p>
        </p:txBody>
      </p:sp>
    </p:spTree>
    <p:extLst>
      <p:ext uri="{BB962C8B-B14F-4D97-AF65-F5344CB8AC3E}">
        <p14:creationId xmlns:p14="http://schemas.microsoft.com/office/powerpoint/2010/main" val="1827591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9F0319-482F-4B2A-92D2-AD9D6412C0C8}"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1" name="图片占位符 10"/>
          <p:cNvSpPr>
            <a:spLocks noGrp="1"/>
          </p:cNvSpPr>
          <p:nvPr>
            <p:ph type="pic" sz="quarter" idx="11"/>
          </p:nvPr>
        </p:nvSpPr>
        <p:spPr>
          <a:xfrm>
            <a:off x="1701911" y="1682806"/>
            <a:ext cx="2146188" cy="2146188"/>
          </a:xfrm>
          <a:custGeom>
            <a:avLst/>
            <a:gdLst>
              <a:gd name="connsiteX0" fmla="*/ 1073094 w 2146188"/>
              <a:gd name="connsiteY0" fmla="*/ 0 h 2146188"/>
              <a:gd name="connsiteX1" fmla="*/ 2146188 w 2146188"/>
              <a:gd name="connsiteY1" fmla="*/ 1073094 h 2146188"/>
              <a:gd name="connsiteX2" fmla="*/ 1073094 w 2146188"/>
              <a:gd name="connsiteY2" fmla="*/ 2146188 h 2146188"/>
              <a:gd name="connsiteX3" fmla="*/ 0 w 2146188"/>
              <a:gd name="connsiteY3" fmla="*/ 1073094 h 2146188"/>
              <a:gd name="connsiteX4" fmla="*/ 1073094 w 2146188"/>
              <a:gd name="connsiteY4" fmla="*/ 0 h 214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6188" h="2146188">
                <a:moveTo>
                  <a:pt x="1073094" y="0"/>
                </a:moveTo>
                <a:cubicBezTo>
                  <a:pt x="1665747" y="0"/>
                  <a:pt x="2146188" y="480441"/>
                  <a:pt x="2146188" y="1073094"/>
                </a:cubicBezTo>
                <a:cubicBezTo>
                  <a:pt x="2146188" y="1665747"/>
                  <a:pt x="1665747" y="2146188"/>
                  <a:pt x="1073094" y="2146188"/>
                </a:cubicBezTo>
                <a:cubicBezTo>
                  <a:pt x="480441" y="2146188"/>
                  <a:pt x="0" y="1665747"/>
                  <a:pt x="0" y="1073094"/>
                </a:cubicBezTo>
                <a:cubicBezTo>
                  <a:pt x="0" y="480441"/>
                  <a:pt x="480441" y="0"/>
                  <a:pt x="1073094" y="0"/>
                </a:cubicBezTo>
                <a:close/>
              </a:path>
            </a:pathLst>
          </a:custGeom>
        </p:spPr>
        <p:txBody>
          <a:bodyPr wrap="square">
            <a:noAutofit/>
          </a:bodyPr>
          <a:lstStyle/>
          <a:p>
            <a:endParaRPr lang="zh-CN" altLang="en-US"/>
          </a:p>
        </p:txBody>
      </p:sp>
      <p:sp>
        <p:nvSpPr>
          <p:cNvPr id="10" name="图片占位符 9"/>
          <p:cNvSpPr>
            <a:spLocks noGrp="1"/>
          </p:cNvSpPr>
          <p:nvPr>
            <p:ph type="pic" sz="quarter" idx="12"/>
          </p:nvPr>
        </p:nvSpPr>
        <p:spPr>
          <a:xfrm>
            <a:off x="5029311" y="1682806"/>
            <a:ext cx="2146188" cy="2146188"/>
          </a:xfrm>
          <a:custGeom>
            <a:avLst/>
            <a:gdLst>
              <a:gd name="connsiteX0" fmla="*/ 1073094 w 2146188"/>
              <a:gd name="connsiteY0" fmla="*/ 0 h 2146188"/>
              <a:gd name="connsiteX1" fmla="*/ 2146188 w 2146188"/>
              <a:gd name="connsiteY1" fmla="*/ 1073094 h 2146188"/>
              <a:gd name="connsiteX2" fmla="*/ 1073094 w 2146188"/>
              <a:gd name="connsiteY2" fmla="*/ 2146188 h 2146188"/>
              <a:gd name="connsiteX3" fmla="*/ 0 w 2146188"/>
              <a:gd name="connsiteY3" fmla="*/ 1073094 h 2146188"/>
              <a:gd name="connsiteX4" fmla="*/ 1073094 w 2146188"/>
              <a:gd name="connsiteY4" fmla="*/ 0 h 214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6188" h="2146188">
                <a:moveTo>
                  <a:pt x="1073094" y="0"/>
                </a:moveTo>
                <a:cubicBezTo>
                  <a:pt x="1665747" y="0"/>
                  <a:pt x="2146188" y="480441"/>
                  <a:pt x="2146188" y="1073094"/>
                </a:cubicBezTo>
                <a:cubicBezTo>
                  <a:pt x="2146188" y="1665747"/>
                  <a:pt x="1665747" y="2146188"/>
                  <a:pt x="1073094" y="2146188"/>
                </a:cubicBezTo>
                <a:cubicBezTo>
                  <a:pt x="480441" y="2146188"/>
                  <a:pt x="0" y="1665747"/>
                  <a:pt x="0" y="1073094"/>
                </a:cubicBezTo>
                <a:cubicBezTo>
                  <a:pt x="0" y="480441"/>
                  <a:pt x="480441" y="0"/>
                  <a:pt x="1073094" y="0"/>
                </a:cubicBezTo>
                <a:close/>
              </a:path>
            </a:pathLst>
          </a:custGeom>
        </p:spPr>
        <p:txBody>
          <a:bodyPr wrap="square">
            <a:noAutofit/>
          </a:bodyPr>
          <a:lstStyle/>
          <a:p>
            <a:endParaRPr lang="zh-CN" altLang="en-US"/>
          </a:p>
        </p:txBody>
      </p:sp>
      <p:sp>
        <p:nvSpPr>
          <p:cNvPr id="9" name="图片占位符 8"/>
          <p:cNvSpPr>
            <a:spLocks noGrp="1"/>
          </p:cNvSpPr>
          <p:nvPr>
            <p:ph type="pic" sz="quarter" idx="13"/>
          </p:nvPr>
        </p:nvSpPr>
        <p:spPr>
          <a:xfrm>
            <a:off x="8356711" y="1682806"/>
            <a:ext cx="2146188" cy="2146188"/>
          </a:xfrm>
          <a:custGeom>
            <a:avLst/>
            <a:gdLst>
              <a:gd name="connsiteX0" fmla="*/ 1073094 w 2146188"/>
              <a:gd name="connsiteY0" fmla="*/ 0 h 2146188"/>
              <a:gd name="connsiteX1" fmla="*/ 2146188 w 2146188"/>
              <a:gd name="connsiteY1" fmla="*/ 1073094 h 2146188"/>
              <a:gd name="connsiteX2" fmla="*/ 1073094 w 2146188"/>
              <a:gd name="connsiteY2" fmla="*/ 2146188 h 2146188"/>
              <a:gd name="connsiteX3" fmla="*/ 0 w 2146188"/>
              <a:gd name="connsiteY3" fmla="*/ 1073094 h 2146188"/>
              <a:gd name="connsiteX4" fmla="*/ 1073094 w 2146188"/>
              <a:gd name="connsiteY4" fmla="*/ 0 h 214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6188" h="2146188">
                <a:moveTo>
                  <a:pt x="1073094" y="0"/>
                </a:moveTo>
                <a:cubicBezTo>
                  <a:pt x="1665747" y="0"/>
                  <a:pt x="2146188" y="480441"/>
                  <a:pt x="2146188" y="1073094"/>
                </a:cubicBezTo>
                <a:cubicBezTo>
                  <a:pt x="2146188" y="1665747"/>
                  <a:pt x="1665747" y="2146188"/>
                  <a:pt x="1073094" y="2146188"/>
                </a:cubicBezTo>
                <a:cubicBezTo>
                  <a:pt x="480441" y="2146188"/>
                  <a:pt x="0" y="1665747"/>
                  <a:pt x="0" y="1073094"/>
                </a:cubicBezTo>
                <a:cubicBezTo>
                  <a:pt x="0" y="480441"/>
                  <a:pt x="480441" y="0"/>
                  <a:pt x="1073094" y="0"/>
                </a:cubicBezTo>
                <a:close/>
              </a:path>
            </a:pathLst>
          </a:custGeom>
        </p:spPr>
        <p:txBody>
          <a:bodyPr wrap="square">
            <a:noAutofit/>
          </a:bodyPr>
          <a:lstStyle/>
          <a:p>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5" name="图片占位符 4"/>
          <p:cNvSpPr>
            <a:spLocks noGrp="1"/>
          </p:cNvSpPr>
          <p:nvPr>
            <p:ph type="pic" sz="quarter" idx="11"/>
          </p:nvPr>
        </p:nvSpPr>
        <p:spPr>
          <a:xfrm>
            <a:off x="6913697" y="2589926"/>
            <a:ext cx="3495041" cy="2165537"/>
          </a:xfrm>
          <a:custGeom>
            <a:avLst/>
            <a:gdLst>
              <a:gd name="connsiteX0" fmla="*/ 0 w 3495041"/>
              <a:gd name="connsiteY0" fmla="*/ 0 h 2165537"/>
              <a:gd name="connsiteX1" fmla="*/ 3495041 w 3495041"/>
              <a:gd name="connsiteY1" fmla="*/ 0 h 2165537"/>
              <a:gd name="connsiteX2" fmla="*/ 3495041 w 3495041"/>
              <a:gd name="connsiteY2" fmla="*/ 2165537 h 2165537"/>
              <a:gd name="connsiteX3" fmla="*/ 0 w 3495041"/>
              <a:gd name="connsiteY3" fmla="*/ 2165537 h 2165537"/>
            </a:gdLst>
            <a:ahLst/>
            <a:cxnLst>
              <a:cxn ang="0">
                <a:pos x="connsiteX0" y="connsiteY0"/>
              </a:cxn>
              <a:cxn ang="0">
                <a:pos x="connsiteX1" y="connsiteY1"/>
              </a:cxn>
              <a:cxn ang="0">
                <a:pos x="connsiteX2" y="connsiteY2"/>
              </a:cxn>
              <a:cxn ang="0">
                <a:pos x="connsiteX3" y="connsiteY3"/>
              </a:cxn>
            </a:cxnLst>
            <a:rect l="l" t="t" r="r" b="b"/>
            <a:pathLst>
              <a:path w="3495041" h="2165537">
                <a:moveTo>
                  <a:pt x="0" y="0"/>
                </a:moveTo>
                <a:lnTo>
                  <a:pt x="3495041" y="0"/>
                </a:lnTo>
                <a:lnTo>
                  <a:pt x="3495041" y="2165537"/>
                </a:lnTo>
                <a:lnTo>
                  <a:pt x="0" y="2165537"/>
                </a:lnTo>
                <a:close/>
              </a:path>
            </a:pathLst>
          </a:custGeom>
        </p:spPr>
        <p:txBody>
          <a:bodyPr wrap="square">
            <a:noAutofit/>
          </a:bodyPr>
          <a:lstStyle/>
          <a:p>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2" name="图片占位符 11"/>
          <p:cNvSpPr>
            <a:spLocks noGrp="1"/>
          </p:cNvSpPr>
          <p:nvPr>
            <p:ph type="pic" sz="quarter" idx="11"/>
          </p:nvPr>
        </p:nvSpPr>
        <p:spPr>
          <a:xfrm>
            <a:off x="6196264" y="4547936"/>
            <a:ext cx="1478747" cy="961563"/>
          </a:xfrm>
          <a:custGeom>
            <a:avLst/>
            <a:gdLst>
              <a:gd name="connsiteX0" fmla="*/ 160264 w 1478747"/>
              <a:gd name="connsiteY0" fmla="*/ 0 h 961563"/>
              <a:gd name="connsiteX1" fmla="*/ 1318483 w 1478747"/>
              <a:gd name="connsiteY1" fmla="*/ 0 h 961563"/>
              <a:gd name="connsiteX2" fmla="*/ 1478747 w 1478747"/>
              <a:gd name="connsiteY2" fmla="*/ 160264 h 961563"/>
              <a:gd name="connsiteX3" fmla="*/ 1478747 w 1478747"/>
              <a:gd name="connsiteY3" fmla="*/ 801299 h 961563"/>
              <a:gd name="connsiteX4" fmla="*/ 1318483 w 1478747"/>
              <a:gd name="connsiteY4" fmla="*/ 961563 h 961563"/>
              <a:gd name="connsiteX5" fmla="*/ 160264 w 1478747"/>
              <a:gd name="connsiteY5" fmla="*/ 961563 h 961563"/>
              <a:gd name="connsiteX6" fmla="*/ 0 w 1478747"/>
              <a:gd name="connsiteY6" fmla="*/ 801299 h 961563"/>
              <a:gd name="connsiteX7" fmla="*/ 0 w 1478747"/>
              <a:gd name="connsiteY7" fmla="*/ 160264 h 961563"/>
              <a:gd name="connsiteX8" fmla="*/ 160264 w 1478747"/>
              <a:gd name="connsiteY8" fmla="*/ 0 h 96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747" h="961563">
                <a:moveTo>
                  <a:pt x="160264" y="0"/>
                </a:moveTo>
                <a:lnTo>
                  <a:pt x="1318483" y="0"/>
                </a:lnTo>
                <a:cubicBezTo>
                  <a:pt x="1406994" y="0"/>
                  <a:pt x="1478747" y="71753"/>
                  <a:pt x="1478747" y="160264"/>
                </a:cubicBezTo>
                <a:lnTo>
                  <a:pt x="1478747" y="801299"/>
                </a:lnTo>
                <a:cubicBezTo>
                  <a:pt x="1478747" y="889810"/>
                  <a:pt x="1406994" y="961563"/>
                  <a:pt x="1318483" y="961563"/>
                </a:cubicBezTo>
                <a:lnTo>
                  <a:pt x="160264" y="961563"/>
                </a:lnTo>
                <a:cubicBezTo>
                  <a:pt x="71753" y="961563"/>
                  <a:pt x="0" y="889810"/>
                  <a:pt x="0" y="801299"/>
                </a:cubicBezTo>
                <a:lnTo>
                  <a:pt x="0" y="160264"/>
                </a:lnTo>
                <a:cubicBezTo>
                  <a:pt x="0" y="71753"/>
                  <a:pt x="71753" y="0"/>
                  <a:pt x="160264" y="0"/>
                </a:cubicBezTo>
                <a:close/>
              </a:path>
            </a:pathLst>
          </a:custGeom>
        </p:spPr>
        <p:txBody>
          <a:bodyPr wrap="square">
            <a:noAutofit/>
          </a:bodyPr>
          <a:lstStyle/>
          <a:p>
            <a:endParaRPr lang="zh-CN" altLang="en-US" dirty="0"/>
          </a:p>
        </p:txBody>
      </p:sp>
      <p:sp>
        <p:nvSpPr>
          <p:cNvPr id="11" name="图片占位符 10"/>
          <p:cNvSpPr>
            <a:spLocks noGrp="1"/>
          </p:cNvSpPr>
          <p:nvPr>
            <p:ph type="pic" sz="quarter" idx="12"/>
          </p:nvPr>
        </p:nvSpPr>
        <p:spPr>
          <a:xfrm>
            <a:off x="7778985" y="4547936"/>
            <a:ext cx="1478747" cy="961563"/>
          </a:xfrm>
          <a:custGeom>
            <a:avLst/>
            <a:gdLst>
              <a:gd name="connsiteX0" fmla="*/ 160264 w 1478747"/>
              <a:gd name="connsiteY0" fmla="*/ 0 h 961563"/>
              <a:gd name="connsiteX1" fmla="*/ 1318483 w 1478747"/>
              <a:gd name="connsiteY1" fmla="*/ 0 h 961563"/>
              <a:gd name="connsiteX2" fmla="*/ 1478747 w 1478747"/>
              <a:gd name="connsiteY2" fmla="*/ 160264 h 961563"/>
              <a:gd name="connsiteX3" fmla="*/ 1478747 w 1478747"/>
              <a:gd name="connsiteY3" fmla="*/ 801299 h 961563"/>
              <a:gd name="connsiteX4" fmla="*/ 1318483 w 1478747"/>
              <a:gd name="connsiteY4" fmla="*/ 961563 h 961563"/>
              <a:gd name="connsiteX5" fmla="*/ 160264 w 1478747"/>
              <a:gd name="connsiteY5" fmla="*/ 961563 h 961563"/>
              <a:gd name="connsiteX6" fmla="*/ 0 w 1478747"/>
              <a:gd name="connsiteY6" fmla="*/ 801299 h 961563"/>
              <a:gd name="connsiteX7" fmla="*/ 0 w 1478747"/>
              <a:gd name="connsiteY7" fmla="*/ 160264 h 961563"/>
              <a:gd name="connsiteX8" fmla="*/ 160264 w 1478747"/>
              <a:gd name="connsiteY8" fmla="*/ 0 h 96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747" h="961563">
                <a:moveTo>
                  <a:pt x="160264" y="0"/>
                </a:moveTo>
                <a:lnTo>
                  <a:pt x="1318483" y="0"/>
                </a:lnTo>
                <a:cubicBezTo>
                  <a:pt x="1406994" y="0"/>
                  <a:pt x="1478747" y="71753"/>
                  <a:pt x="1478747" y="160264"/>
                </a:cubicBezTo>
                <a:lnTo>
                  <a:pt x="1478747" y="801299"/>
                </a:lnTo>
                <a:cubicBezTo>
                  <a:pt x="1478747" y="889810"/>
                  <a:pt x="1406994" y="961563"/>
                  <a:pt x="1318483" y="961563"/>
                </a:cubicBezTo>
                <a:lnTo>
                  <a:pt x="160264" y="961563"/>
                </a:lnTo>
                <a:cubicBezTo>
                  <a:pt x="71753" y="961563"/>
                  <a:pt x="0" y="889810"/>
                  <a:pt x="0" y="801299"/>
                </a:cubicBezTo>
                <a:lnTo>
                  <a:pt x="0" y="160264"/>
                </a:lnTo>
                <a:cubicBezTo>
                  <a:pt x="0" y="71753"/>
                  <a:pt x="71753" y="0"/>
                  <a:pt x="160264" y="0"/>
                </a:cubicBezTo>
                <a:close/>
              </a:path>
            </a:pathLst>
          </a:custGeom>
        </p:spPr>
        <p:txBody>
          <a:bodyPr wrap="square">
            <a:noAutofit/>
          </a:bodyPr>
          <a:lstStyle/>
          <a:p>
            <a:endParaRPr lang="zh-CN" altLang="en-US"/>
          </a:p>
        </p:txBody>
      </p:sp>
      <p:sp>
        <p:nvSpPr>
          <p:cNvPr id="10" name="图片占位符 9"/>
          <p:cNvSpPr>
            <a:spLocks noGrp="1"/>
          </p:cNvSpPr>
          <p:nvPr>
            <p:ph type="pic" sz="quarter" idx="13"/>
          </p:nvPr>
        </p:nvSpPr>
        <p:spPr>
          <a:xfrm>
            <a:off x="9361707" y="4547936"/>
            <a:ext cx="1478747" cy="961563"/>
          </a:xfrm>
          <a:custGeom>
            <a:avLst/>
            <a:gdLst>
              <a:gd name="connsiteX0" fmla="*/ 160264 w 1478747"/>
              <a:gd name="connsiteY0" fmla="*/ 0 h 961563"/>
              <a:gd name="connsiteX1" fmla="*/ 1318483 w 1478747"/>
              <a:gd name="connsiteY1" fmla="*/ 0 h 961563"/>
              <a:gd name="connsiteX2" fmla="*/ 1478747 w 1478747"/>
              <a:gd name="connsiteY2" fmla="*/ 160264 h 961563"/>
              <a:gd name="connsiteX3" fmla="*/ 1478747 w 1478747"/>
              <a:gd name="connsiteY3" fmla="*/ 801299 h 961563"/>
              <a:gd name="connsiteX4" fmla="*/ 1318483 w 1478747"/>
              <a:gd name="connsiteY4" fmla="*/ 961563 h 961563"/>
              <a:gd name="connsiteX5" fmla="*/ 160264 w 1478747"/>
              <a:gd name="connsiteY5" fmla="*/ 961563 h 961563"/>
              <a:gd name="connsiteX6" fmla="*/ 0 w 1478747"/>
              <a:gd name="connsiteY6" fmla="*/ 801299 h 961563"/>
              <a:gd name="connsiteX7" fmla="*/ 0 w 1478747"/>
              <a:gd name="connsiteY7" fmla="*/ 160264 h 961563"/>
              <a:gd name="connsiteX8" fmla="*/ 160264 w 1478747"/>
              <a:gd name="connsiteY8" fmla="*/ 0 h 96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8747" h="961563">
                <a:moveTo>
                  <a:pt x="160264" y="0"/>
                </a:moveTo>
                <a:lnTo>
                  <a:pt x="1318483" y="0"/>
                </a:lnTo>
                <a:cubicBezTo>
                  <a:pt x="1406994" y="0"/>
                  <a:pt x="1478747" y="71753"/>
                  <a:pt x="1478747" y="160264"/>
                </a:cubicBezTo>
                <a:lnTo>
                  <a:pt x="1478747" y="801299"/>
                </a:lnTo>
                <a:cubicBezTo>
                  <a:pt x="1478747" y="889810"/>
                  <a:pt x="1406994" y="961563"/>
                  <a:pt x="1318483" y="961563"/>
                </a:cubicBezTo>
                <a:lnTo>
                  <a:pt x="160264" y="961563"/>
                </a:lnTo>
                <a:cubicBezTo>
                  <a:pt x="71753" y="961563"/>
                  <a:pt x="0" y="889810"/>
                  <a:pt x="0" y="801299"/>
                </a:cubicBezTo>
                <a:lnTo>
                  <a:pt x="0" y="160264"/>
                </a:lnTo>
                <a:cubicBezTo>
                  <a:pt x="0" y="71753"/>
                  <a:pt x="71753" y="0"/>
                  <a:pt x="160264" y="0"/>
                </a:cubicBezTo>
                <a:close/>
              </a:path>
            </a:pathLst>
          </a:custGeom>
        </p:spPr>
        <p:txBody>
          <a:bodyPr wrap="square">
            <a:noAutofit/>
          </a:bodyPr>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5" name="图片占位符 4"/>
          <p:cNvSpPr>
            <a:spLocks noGrp="1"/>
          </p:cNvSpPr>
          <p:nvPr>
            <p:ph type="pic" sz="quarter" idx="11"/>
          </p:nvPr>
        </p:nvSpPr>
        <p:spPr>
          <a:xfrm>
            <a:off x="1457624" y="3102589"/>
            <a:ext cx="2055374" cy="1792884"/>
          </a:xfrm>
          <a:custGeom>
            <a:avLst/>
            <a:gdLst>
              <a:gd name="connsiteX0" fmla="*/ 448221 w 2055374"/>
              <a:gd name="connsiteY0" fmla="*/ 0 h 1792884"/>
              <a:gd name="connsiteX1" fmla="*/ 1607153 w 2055374"/>
              <a:gd name="connsiteY1" fmla="*/ 0 h 1792884"/>
              <a:gd name="connsiteX2" fmla="*/ 2055374 w 2055374"/>
              <a:gd name="connsiteY2" fmla="*/ 896442 h 1792884"/>
              <a:gd name="connsiteX3" fmla="*/ 1607153 w 2055374"/>
              <a:gd name="connsiteY3" fmla="*/ 1792884 h 1792884"/>
              <a:gd name="connsiteX4" fmla="*/ 448221 w 2055374"/>
              <a:gd name="connsiteY4" fmla="*/ 1792884 h 1792884"/>
              <a:gd name="connsiteX5" fmla="*/ 0 w 2055374"/>
              <a:gd name="connsiteY5" fmla="*/ 896442 h 1792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374" h="1792884">
                <a:moveTo>
                  <a:pt x="448221" y="0"/>
                </a:moveTo>
                <a:lnTo>
                  <a:pt x="1607153" y="0"/>
                </a:lnTo>
                <a:lnTo>
                  <a:pt x="2055374" y="896442"/>
                </a:lnTo>
                <a:lnTo>
                  <a:pt x="1607153" y="1792884"/>
                </a:lnTo>
                <a:lnTo>
                  <a:pt x="448221" y="1792884"/>
                </a:lnTo>
                <a:lnTo>
                  <a:pt x="0" y="896442"/>
                </a:lnTo>
                <a:close/>
              </a:path>
            </a:pathLst>
          </a:custGeom>
        </p:spPr>
        <p:txBody>
          <a:bodyPr wrap="square">
            <a:noAutofit/>
          </a:bodyPr>
          <a:lstStyle/>
          <a:p>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5" name="图片占位符 4"/>
          <p:cNvSpPr>
            <a:spLocks noGrp="1"/>
          </p:cNvSpPr>
          <p:nvPr>
            <p:ph type="pic" sz="quarter" idx="11"/>
          </p:nvPr>
        </p:nvSpPr>
        <p:spPr>
          <a:xfrm>
            <a:off x="4071155" y="2503663"/>
            <a:ext cx="4103769" cy="2295692"/>
          </a:xfrm>
          <a:custGeom>
            <a:avLst/>
            <a:gdLst>
              <a:gd name="connsiteX0" fmla="*/ 0 w 4103769"/>
              <a:gd name="connsiteY0" fmla="*/ 0 h 2295692"/>
              <a:gd name="connsiteX1" fmla="*/ 4103769 w 4103769"/>
              <a:gd name="connsiteY1" fmla="*/ 0 h 2295692"/>
              <a:gd name="connsiteX2" fmla="*/ 4103769 w 4103769"/>
              <a:gd name="connsiteY2" fmla="*/ 2295692 h 2295692"/>
              <a:gd name="connsiteX3" fmla="*/ 0 w 4103769"/>
              <a:gd name="connsiteY3" fmla="*/ 2295692 h 2295692"/>
            </a:gdLst>
            <a:ahLst/>
            <a:cxnLst>
              <a:cxn ang="0">
                <a:pos x="connsiteX0" y="connsiteY0"/>
              </a:cxn>
              <a:cxn ang="0">
                <a:pos x="connsiteX1" y="connsiteY1"/>
              </a:cxn>
              <a:cxn ang="0">
                <a:pos x="connsiteX2" y="connsiteY2"/>
              </a:cxn>
              <a:cxn ang="0">
                <a:pos x="connsiteX3" y="connsiteY3"/>
              </a:cxn>
            </a:cxnLst>
            <a:rect l="l" t="t" r="r" b="b"/>
            <a:pathLst>
              <a:path w="4103769" h="2295692">
                <a:moveTo>
                  <a:pt x="0" y="0"/>
                </a:moveTo>
                <a:lnTo>
                  <a:pt x="4103769" y="0"/>
                </a:lnTo>
                <a:lnTo>
                  <a:pt x="4103769" y="2295692"/>
                </a:lnTo>
                <a:lnTo>
                  <a:pt x="0" y="2295692"/>
                </a:lnTo>
                <a:close/>
              </a:path>
            </a:pathLst>
          </a:custGeom>
        </p:spPr>
        <p:txBody>
          <a:bodyPr wrap="square">
            <a:noAutofit/>
          </a:bodyPr>
          <a:lstStyle/>
          <a:p>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4" name="图片占位符 13"/>
          <p:cNvSpPr>
            <a:spLocks noGrp="1"/>
          </p:cNvSpPr>
          <p:nvPr>
            <p:ph type="pic" sz="quarter" idx="10"/>
          </p:nvPr>
        </p:nvSpPr>
        <p:spPr>
          <a:xfrm>
            <a:off x="2115922" y="2217279"/>
            <a:ext cx="1431994" cy="1213528"/>
          </a:xfrm>
          <a:custGeom>
            <a:avLst/>
            <a:gdLst>
              <a:gd name="connsiteX0" fmla="*/ 390135 w 1431994"/>
              <a:gd name="connsiteY0" fmla="*/ 0 h 1213528"/>
              <a:gd name="connsiteX1" fmla="*/ 716155 w 1431994"/>
              <a:gd name="connsiteY1" fmla="*/ 0 h 1213528"/>
              <a:gd name="connsiteX2" fmla="*/ 1042175 w 1431994"/>
              <a:gd name="connsiteY2" fmla="*/ 0 h 1213528"/>
              <a:gd name="connsiteX3" fmla="*/ 1097070 w 1431994"/>
              <a:gd name="connsiteY3" fmla="*/ 30753 h 1213528"/>
              <a:gd name="connsiteX4" fmla="*/ 1260499 w 1431994"/>
              <a:gd name="connsiteY4" fmla="*/ 303483 h 1213528"/>
              <a:gd name="connsiteX5" fmla="*/ 1423509 w 1431994"/>
              <a:gd name="connsiteY5" fmla="*/ 576214 h 1213528"/>
              <a:gd name="connsiteX6" fmla="*/ 1423509 w 1431994"/>
              <a:gd name="connsiteY6" fmla="*/ 637719 h 1213528"/>
              <a:gd name="connsiteX7" fmla="*/ 1260499 w 1431994"/>
              <a:gd name="connsiteY7" fmla="*/ 910045 h 1213528"/>
              <a:gd name="connsiteX8" fmla="*/ 1097070 w 1431994"/>
              <a:gd name="connsiteY8" fmla="*/ 1182775 h 1213528"/>
              <a:gd name="connsiteX9" fmla="*/ 1042175 w 1431994"/>
              <a:gd name="connsiteY9" fmla="*/ 1213528 h 1213528"/>
              <a:gd name="connsiteX10" fmla="*/ 716155 w 1431994"/>
              <a:gd name="connsiteY10" fmla="*/ 1213528 h 1213528"/>
              <a:gd name="connsiteX11" fmla="*/ 390135 w 1431994"/>
              <a:gd name="connsiteY11" fmla="*/ 1213528 h 1213528"/>
              <a:gd name="connsiteX12" fmla="*/ 334820 w 1431994"/>
              <a:gd name="connsiteY12" fmla="*/ 1182775 h 1213528"/>
              <a:gd name="connsiteX13" fmla="*/ 171810 w 1431994"/>
              <a:gd name="connsiteY13" fmla="*/ 910045 h 1213528"/>
              <a:gd name="connsiteX14" fmla="*/ 8800 w 1431994"/>
              <a:gd name="connsiteY14" fmla="*/ 637719 h 1213528"/>
              <a:gd name="connsiteX15" fmla="*/ 8800 w 1431994"/>
              <a:gd name="connsiteY15" fmla="*/ 576214 h 1213528"/>
              <a:gd name="connsiteX16" fmla="*/ 171810 w 1431994"/>
              <a:gd name="connsiteY16" fmla="*/ 303483 h 1213528"/>
              <a:gd name="connsiteX17" fmla="*/ 334820 w 1431994"/>
              <a:gd name="connsiteY17" fmla="*/ 30753 h 1213528"/>
              <a:gd name="connsiteX18" fmla="*/ 390135 w 1431994"/>
              <a:gd name="connsiteY18" fmla="*/ 0 h 12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31994" h="1213528">
                <a:moveTo>
                  <a:pt x="390135" y="0"/>
                </a:moveTo>
                <a:lnTo>
                  <a:pt x="716155" y="0"/>
                </a:lnTo>
                <a:lnTo>
                  <a:pt x="1042175" y="0"/>
                </a:lnTo>
                <a:cubicBezTo>
                  <a:pt x="1065641" y="0"/>
                  <a:pt x="1085756" y="11330"/>
                  <a:pt x="1097070" y="30753"/>
                </a:cubicBezTo>
                <a:lnTo>
                  <a:pt x="1260499" y="303483"/>
                </a:lnTo>
                <a:lnTo>
                  <a:pt x="1423509" y="576214"/>
                </a:lnTo>
                <a:cubicBezTo>
                  <a:pt x="1434823" y="595636"/>
                  <a:pt x="1434823" y="617892"/>
                  <a:pt x="1423509" y="637719"/>
                </a:cubicBezTo>
                <a:lnTo>
                  <a:pt x="1260499" y="910045"/>
                </a:lnTo>
                <a:lnTo>
                  <a:pt x="1097070" y="1182775"/>
                </a:lnTo>
                <a:cubicBezTo>
                  <a:pt x="1085756" y="1202603"/>
                  <a:pt x="1065641" y="1213528"/>
                  <a:pt x="1042175" y="1213528"/>
                </a:cubicBezTo>
                <a:lnTo>
                  <a:pt x="716155" y="1213528"/>
                </a:lnTo>
                <a:lnTo>
                  <a:pt x="390135" y="1213528"/>
                </a:lnTo>
                <a:cubicBezTo>
                  <a:pt x="366668" y="1213528"/>
                  <a:pt x="346554" y="1202603"/>
                  <a:pt x="334820" y="1182775"/>
                </a:cubicBezTo>
                <a:lnTo>
                  <a:pt x="171810" y="910045"/>
                </a:lnTo>
                <a:lnTo>
                  <a:pt x="8800" y="637719"/>
                </a:lnTo>
                <a:cubicBezTo>
                  <a:pt x="-2933" y="617892"/>
                  <a:pt x="-2933" y="595636"/>
                  <a:pt x="8800" y="576214"/>
                </a:cubicBezTo>
                <a:lnTo>
                  <a:pt x="171810" y="303483"/>
                </a:lnTo>
                <a:lnTo>
                  <a:pt x="334820" y="30753"/>
                </a:lnTo>
                <a:cubicBezTo>
                  <a:pt x="346554" y="11330"/>
                  <a:pt x="366668" y="0"/>
                  <a:pt x="390135" y="0"/>
                </a:cubicBezTo>
                <a:close/>
              </a:path>
            </a:pathLst>
          </a:custGeom>
        </p:spPr>
        <p:txBody>
          <a:bodyPr wrap="square">
            <a:noAutofit/>
          </a:bodyPr>
          <a:lstStyle/>
          <a:p>
            <a:endParaRPr lang="zh-CN" altLang="en-US"/>
          </a:p>
        </p:txBody>
      </p:sp>
      <p:sp>
        <p:nvSpPr>
          <p:cNvPr id="15" name="图片占位符 14"/>
          <p:cNvSpPr>
            <a:spLocks noGrp="1"/>
          </p:cNvSpPr>
          <p:nvPr>
            <p:ph type="pic" sz="quarter" idx="11"/>
          </p:nvPr>
        </p:nvSpPr>
        <p:spPr>
          <a:xfrm>
            <a:off x="3755530" y="3123757"/>
            <a:ext cx="1431994" cy="1213528"/>
          </a:xfrm>
          <a:custGeom>
            <a:avLst/>
            <a:gdLst>
              <a:gd name="connsiteX0" fmla="*/ 390135 w 1431994"/>
              <a:gd name="connsiteY0" fmla="*/ 0 h 1213528"/>
              <a:gd name="connsiteX1" fmla="*/ 716155 w 1431994"/>
              <a:gd name="connsiteY1" fmla="*/ 0 h 1213528"/>
              <a:gd name="connsiteX2" fmla="*/ 1042175 w 1431994"/>
              <a:gd name="connsiteY2" fmla="*/ 0 h 1213528"/>
              <a:gd name="connsiteX3" fmla="*/ 1097070 w 1431994"/>
              <a:gd name="connsiteY3" fmla="*/ 30753 h 1213528"/>
              <a:gd name="connsiteX4" fmla="*/ 1260499 w 1431994"/>
              <a:gd name="connsiteY4" fmla="*/ 303483 h 1213528"/>
              <a:gd name="connsiteX5" fmla="*/ 1423509 w 1431994"/>
              <a:gd name="connsiteY5" fmla="*/ 576214 h 1213528"/>
              <a:gd name="connsiteX6" fmla="*/ 1423509 w 1431994"/>
              <a:gd name="connsiteY6" fmla="*/ 637719 h 1213528"/>
              <a:gd name="connsiteX7" fmla="*/ 1260499 w 1431994"/>
              <a:gd name="connsiteY7" fmla="*/ 910045 h 1213528"/>
              <a:gd name="connsiteX8" fmla="*/ 1097070 w 1431994"/>
              <a:gd name="connsiteY8" fmla="*/ 1182775 h 1213528"/>
              <a:gd name="connsiteX9" fmla="*/ 1042175 w 1431994"/>
              <a:gd name="connsiteY9" fmla="*/ 1213528 h 1213528"/>
              <a:gd name="connsiteX10" fmla="*/ 716155 w 1431994"/>
              <a:gd name="connsiteY10" fmla="*/ 1213528 h 1213528"/>
              <a:gd name="connsiteX11" fmla="*/ 390135 w 1431994"/>
              <a:gd name="connsiteY11" fmla="*/ 1213528 h 1213528"/>
              <a:gd name="connsiteX12" fmla="*/ 334820 w 1431994"/>
              <a:gd name="connsiteY12" fmla="*/ 1182775 h 1213528"/>
              <a:gd name="connsiteX13" fmla="*/ 171810 w 1431994"/>
              <a:gd name="connsiteY13" fmla="*/ 910045 h 1213528"/>
              <a:gd name="connsiteX14" fmla="*/ 8800 w 1431994"/>
              <a:gd name="connsiteY14" fmla="*/ 637719 h 1213528"/>
              <a:gd name="connsiteX15" fmla="*/ 8800 w 1431994"/>
              <a:gd name="connsiteY15" fmla="*/ 576214 h 1213528"/>
              <a:gd name="connsiteX16" fmla="*/ 171810 w 1431994"/>
              <a:gd name="connsiteY16" fmla="*/ 303483 h 1213528"/>
              <a:gd name="connsiteX17" fmla="*/ 334820 w 1431994"/>
              <a:gd name="connsiteY17" fmla="*/ 30753 h 1213528"/>
              <a:gd name="connsiteX18" fmla="*/ 390135 w 1431994"/>
              <a:gd name="connsiteY18" fmla="*/ 0 h 12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31994" h="1213528">
                <a:moveTo>
                  <a:pt x="390135" y="0"/>
                </a:moveTo>
                <a:lnTo>
                  <a:pt x="716155" y="0"/>
                </a:lnTo>
                <a:lnTo>
                  <a:pt x="1042175" y="0"/>
                </a:lnTo>
                <a:cubicBezTo>
                  <a:pt x="1065641" y="0"/>
                  <a:pt x="1085756" y="11330"/>
                  <a:pt x="1097070" y="30753"/>
                </a:cubicBezTo>
                <a:lnTo>
                  <a:pt x="1260499" y="303483"/>
                </a:lnTo>
                <a:lnTo>
                  <a:pt x="1423509" y="576214"/>
                </a:lnTo>
                <a:cubicBezTo>
                  <a:pt x="1434823" y="595636"/>
                  <a:pt x="1434823" y="617892"/>
                  <a:pt x="1423509" y="637719"/>
                </a:cubicBezTo>
                <a:lnTo>
                  <a:pt x="1260499" y="910045"/>
                </a:lnTo>
                <a:lnTo>
                  <a:pt x="1097070" y="1182775"/>
                </a:lnTo>
                <a:cubicBezTo>
                  <a:pt x="1085756" y="1202603"/>
                  <a:pt x="1065641" y="1213528"/>
                  <a:pt x="1042175" y="1213528"/>
                </a:cubicBezTo>
                <a:lnTo>
                  <a:pt x="716155" y="1213528"/>
                </a:lnTo>
                <a:lnTo>
                  <a:pt x="390135" y="1213528"/>
                </a:lnTo>
                <a:cubicBezTo>
                  <a:pt x="366668" y="1213528"/>
                  <a:pt x="346554" y="1202603"/>
                  <a:pt x="334820" y="1182775"/>
                </a:cubicBezTo>
                <a:lnTo>
                  <a:pt x="171810" y="910045"/>
                </a:lnTo>
                <a:lnTo>
                  <a:pt x="8800" y="637719"/>
                </a:lnTo>
                <a:cubicBezTo>
                  <a:pt x="-2933" y="617892"/>
                  <a:pt x="-2933" y="595636"/>
                  <a:pt x="8800" y="576214"/>
                </a:cubicBezTo>
                <a:lnTo>
                  <a:pt x="171810" y="303483"/>
                </a:lnTo>
                <a:lnTo>
                  <a:pt x="334820" y="30753"/>
                </a:lnTo>
                <a:cubicBezTo>
                  <a:pt x="346554" y="11330"/>
                  <a:pt x="366668" y="0"/>
                  <a:pt x="390135" y="0"/>
                </a:cubicBezTo>
                <a:close/>
              </a:path>
            </a:pathLst>
          </a:custGeom>
        </p:spPr>
        <p:txBody>
          <a:bodyPr wrap="square">
            <a:noAutofit/>
          </a:bodyPr>
          <a:lstStyle/>
          <a:p>
            <a:endParaRPr lang="zh-CN" altLang="en-US" dirty="0"/>
          </a:p>
        </p:txBody>
      </p:sp>
      <p:sp>
        <p:nvSpPr>
          <p:cNvPr id="16" name="图片占位符 15"/>
          <p:cNvSpPr>
            <a:spLocks noGrp="1"/>
          </p:cNvSpPr>
          <p:nvPr>
            <p:ph type="pic" sz="quarter" idx="12"/>
          </p:nvPr>
        </p:nvSpPr>
        <p:spPr>
          <a:xfrm>
            <a:off x="5387311" y="2202288"/>
            <a:ext cx="1431994" cy="1213528"/>
          </a:xfrm>
          <a:custGeom>
            <a:avLst/>
            <a:gdLst>
              <a:gd name="connsiteX0" fmla="*/ 390135 w 1431994"/>
              <a:gd name="connsiteY0" fmla="*/ 0 h 1213528"/>
              <a:gd name="connsiteX1" fmla="*/ 716155 w 1431994"/>
              <a:gd name="connsiteY1" fmla="*/ 0 h 1213528"/>
              <a:gd name="connsiteX2" fmla="*/ 1042175 w 1431994"/>
              <a:gd name="connsiteY2" fmla="*/ 0 h 1213528"/>
              <a:gd name="connsiteX3" fmla="*/ 1097070 w 1431994"/>
              <a:gd name="connsiteY3" fmla="*/ 30753 h 1213528"/>
              <a:gd name="connsiteX4" fmla="*/ 1260499 w 1431994"/>
              <a:gd name="connsiteY4" fmla="*/ 303483 h 1213528"/>
              <a:gd name="connsiteX5" fmla="*/ 1423509 w 1431994"/>
              <a:gd name="connsiteY5" fmla="*/ 576214 h 1213528"/>
              <a:gd name="connsiteX6" fmla="*/ 1423509 w 1431994"/>
              <a:gd name="connsiteY6" fmla="*/ 637719 h 1213528"/>
              <a:gd name="connsiteX7" fmla="*/ 1260499 w 1431994"/>
              <a:gd name="connsiteY7" fmla="*/ 910045 h 1213528"/>
              <a:gd name="connsiteX8" fmla="*/ 1097070 w 1431994"/>
              <a:gd name="connsiteY8" fmla="*/ 1182775 h 1213528"/>
              <a:gd name="connsiteX9" fmla="*/ 1042175 w 1431994"/>
              <a:gd name="connsiteY9" fmla="*/ 1213528 h 1213528"/>
              <a:gd name="connsiteX10" fmla="*/ 716155 w 1431994"/>
              <a:gd name="connsiteY10" fmla="*/ 1213528 h 1213528"/>
              <a:gd name="connsiteX11" fmla="*/ 390135 w 1431994"/>
              <a:gd name="connsiteY11" fmla="*/ 1213528 h 1213528"/>
              <a:gd name="connsiteX12" fmla="*/ 334820 w 1431994"/>
              <a:gd name="connsiteY12" fmla="*/ 1182775 h 1213528"/>
              <a:gd name="connsiteX13" fmla="*/ 171811 w 1431994"/>
              <a:gd name="connsiteY13" fmla="*/ 910045 h 1213528"/>
              <a:gd name="connsiteX14" fmla="*/ 8801 w 1431994"/>
              <a:gd name="connsiteY14" fmla="*/ 637719 h 1213528"/>
              <a:gd name="connsiteX15" fmla="*/ 8801 w 1431994"/>
              <a:gd name="connsiteY15" fmla="*/ 576214 h 1213528"/>
              <a:gd name="connsiteX16" fmla="*/ 171811 w 1431994"/>
              <a:gd name="connsiteY16" fmla="*/ 303483 h 1213528"/>
              <a:gd name="connsiteX17" fmla="*/ 334820 w 1431994"/>
              <a:gd name="connsiteY17" fmla="*/ 30753 h 1213528"/>
              <a:gd name="connsiteX18" fmla="*/ 390135 w 1431994"/>
              <a:gd name="connsiteY18" fmla="*/ 0 h 12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31994" h="1213528">
                <a:moveTo>
                  <a:pt x="390135" y="0"/>
                </a:moveTo>
                <a:lnTo>
                  <a:pt x="716155" y="0"/>
                </a:lnTo>
                <a:lnTo>
                  <a:pt x="1042175" y="0"/>
                </a:lnTo>
                <a:cubicBezTo>
                  <a:pt x="1065641" y="0"/>
                  <a:pt x="1085756" y="11330"/>
                  <a:pt x="1097070" y="30753"/>
                </a:cubicBezTo>
                <a:lnTo>
                  <a:pt x="1260499" y="303483"/>
                </a:lnTo>
                <a:lnTo>
                  <a:pt x="1423509" y="576214"/>
                </a:lnTo>
                <a:cubicBezTo>
                  <a:pt x="1434823" y="595636"/>
                  <a:pt x="1434823" y="617892"/>
                  <a:pt x="1423509" y="637719"/>
                </a:cubicBezTo>
                <a:lnTo>
                  <a:pt x="1260499" y="910045"/>
                </a:lnTo>
                <a:lnTo>
                  <a:pt x="1097070" y="1182775"/>
                </a:lnTo>
                <a:cubicBezTo>
                  <a:pt x="1085756" y="1202603"/>
                  <a:pt x="1065641" y="1213528"/>
                  <a:pt x="1042175" y="1213528"/>
                </a:cubicBezTo>
                <a:lnTo>
                  <a:pt x="716155" y="1213528"/>
                </a:lnTo>
                <a:lnTo>
                  <a:pt x="390135" y="1213528"/>
                </a:lnTo>
                <a:cubicBezTo>
                  <a:pt x="366668" y="1213528"/>
                  <a:pt x="346554" y="1202603"/>
                  <a:pt x="334820" y="1182775"/>
                </a:cubicBezTo>
                <a:lnTo>
                  <a:pt x="171811" y="910045"/>
                </a:lnTo>
                <a:lnTo>
                  <a:pt x="8801" y="637719"/>
                </a:lnTo>
                <a:cubicBezTo>
                  <a:pt x="-2933" y="617892"/>
                  <a:pt x="-2933" y="595636"/>
                  <a:pt x="8801" y="576214"/>
                </a:cubicBezTo>
                <a:lnTo>
                  <a:pt x="171811" y="303483"/>
                </a:lnTo>
                <a:lnTo>
                  <a:pt x="334820" y="30753"/>
                </a:lnTo>
                <a:cubicBezTo>
                  <a:pt x="346554" y="11330"/>
                  <a:pt x="366668" y="0"/>
                  <a:pt x="390135" y="0"/>
                </a:cubicBezTo>
                <a:close/>
              </a:path>
            </a:pathLst>
          </a:custGeom>
        </p:spPr>
        <p:txBody>
          <a:bodyPr wrap="square">
            <a:noAutofit/>
          </a:bodyPr>
          <a:lstStyle/>
          <a:p>
            <a:endParaRPr lang="zh-CN" altLang="en-US"/>
          </a:p>
        </p:txBody>
      </p:sp>
      <p:sp>
        <p:nvSpPr>
          <p:cNvPr id="17" name="图片占位符 16"/>
          <p:cNvSpPr>
            <a:spLocks noGrp="1"/>
          </p:cNvSpPr>
          <p:nvPr>
            <p:ph type="pic" sz="quarter" idx="13"/>
          </p:nvPr>
        </p:nvSpPr>
        <p:spPr>
          <a:xfrm>
            <a:off x="7022434" y="3114675"/>
            <a:ext cx="1431994" cy="1213528"/>
          </a:xfrm>
          <a:custGeom>
            <a:avLst/>
            <a:gdLst>
              <a:gd name="connsiteX0" fmla="*/ 390135 w 1431994"/>
              <a:gd name="connsiteY0" fmla="*/ 0 h 1213528"/>
              <a:gd name="connsiteX1" fmla="*/ 716155 w 1431994"/>
              <a:gd name="connsiteY1" fmla="*/ 0 h 1213528"/>
              <a:gd name="connsiteX2" fmla="*/ 1042175 w 1431994"/>
              <a:gd name="connsiteY2" fmla="*/ 0 h 1213528"/>
              <a:gd name="connsiteX3" fmla="*/ 1097070 w 1431994"/>
              <a:gd name="connsiteY3" fmla="*/ 30753 h 1213528"/>
              <a:gd name="connsiteX4" fmla="*/ 1260499 w 1431994"/>
              <a:gd name="connsiteY4" fmla="*/ 303483 h 1213528"/>
              <a:gd name="connsiteX5" fmla="*/ 1423509 w 1431994"/>
              <a:gd name="connsiteY5" fmla="*/ 576214 h 1213528"/>
              <a:gd name="connsiteX6" fmla="*/ 1423509 w 1431994"/>
              <a:gd name="connsiteY6" fmla="*/ 637719 h 1213528"/>
              <a:gd name="connsiteX7" fmla="*/ 1260499 w 1431994"/>
              <a:gd name="connsiteY7" fmla="*/ 910045 h 1213528"/>
              <a:gd name="connsiteX8" fmla="*/ 1097070 w 1431994"/>
              <a:gd name="connsiteY8" fmla="*/ 1182775 h 1213528"/>
              <a:gd name="connsiteX9" fmla="*/ 1042175 w 1431994"/>
              <a:gd name="connsiteY9" fmla="*/ 1213528 h 1213528"/>
              <a:gd name="connsiteX10" fmla="*/ 716155 w 1431994"/>
              <a:gd name="connsiteY10" fmla="*/ 1213528 h 1213528"/>
              <a:gd name="connsiteX11" fmla="*/ 390135 w 1431994"/>
              <a:gd name="connsiteY11" fmla="*/ 1213528 h 1213528"/>
              <a:gd name="connsiteX12" fmla="*/ 334820 w 1431994"/>
              <a:gd name="connsiteY12" fmla="*/ 1182775 h 1213528"/>
              <a:gd name="connsiteX13" fmla="*/ 171811 w 1431994"/>
              <a:gd name="connsiteY13" fmla="*/ 910045 h 1213528"/>
              <a:gd name="connsiteX14" fmla="*/ 8801 w 1431994"/>
              <a:gd name="connsiteY14" fmla="*/ 637719 h 1213528"/>
              <a:gd name="connsiteX15" fmla="*/ 8801 w 1431994"/>
              <a:gd name="connsiteY15" fmla="*/ 576214 h 1213528"/>
              <a:gd name="connsiteX16" fmla="*/ 171811 w 1431994"/>
              <a:gd name="connsiteY16" fmla="*/ 303483 h 1213528"/>
              <a:gd name="connsiteX17" fmla="*/ 334820 w 1431994"/>
              <a:gd name="connsiteY17" fmla="*/ 30753 h 1213528"/>
              <a:gd name="connsiteX18" fmla="*/ 390135 w 1431994"/>
              <a:gd name="connsiteY18" fmla="*/ 0 h 12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31994" h="1213528">
                <a:moveTo>
                  <a:pt x="390135" y="0"/>
                </a:moveTo>
                <a:lnTo>
                  <a:pt x="716155" y="0"/>
                </a:lnTo>
                <a:lnTo>
                  <a:pt x="1042175" y="0"/>
                </a:lnTo>
                <a:cubicBezTo>
                  <a:pt x="1065641" y="0"/>
                  <a:pt x="1085756" y="11330"/>
                  <a:pt x="1097070" y="30753"/>
                </a:cubicBezTo>
                <a:lnTo>
                  <a:pt x="1260499" y="303483"/>
                </a:lnTo>
                <a:lnTo>
                  <a:pt x="1423509" y="576214"/>
                </a:lnTo>
                <a:cubicBezTo>
                  <a:pt x="1434823" y="595636"/>
                  <a:pt x="1434823" y="617892"/>
                  <a:pt x="1423509" y="637719"/>
                </a:cubicBezTo>
                <a:lnTo>
                  <a:pt x="1260499" y="910045"/>
                </a:lnTo>
                <a:lnTo>
                  <a:pt x="1097070" y="1182775"/>
                </a:lnTo>
                <a:cubicBezTo>
                  <a:pt x="1085756" y="1202603"/>
                  <a:pt x="1065641" y="1213528"/>
                  <a:pt x="1042175" y="1213528"/>
                </a:cubicBezTo>
                <a:lnTo>
                  <a:pt x="716155" y="1213528"/>
                </a:lnTo>
                <a:lnTo>
                  <a:pt x="390135" y="1213528"/>
                </a:lnTo>
                <a:cubicBezTo>
                  <a:pt x="366668" y="1213528"/>
                  <a:pt x="346554" y="1202603"/>
                  <a:pt x="334820" y="1182775"/>
                </a:cubicBezTo>
                <a:lnTo>
                  <a:pt x="171811" y="910045"/>
                </a:lnTo>
                <a:lnTo>
                  <a:pt x="8801" y="637719"/>
                </a:lnTo>
                <a:cubicBezTo>
                  <a:pt x="-2933" y="617892"/>
                  <a:pt x="-2933" y="595636"/>
                  <a:pt x="8801" y="576214"/>
                </a:cubicBezTo>
                <a:lnTo>
                  <a:pt x="171811" y="303483"/>
                </a:lnTo>
                <a:lnTo>
                  <a:pt x="334820" y="30753"/>
                </a:lnTo>
                <a:cubicBezTo>
                  <a:pt x="346554" y="11330"/>
                  <a:pt x="366668" y="0"/>
                  <a:pt x="390135" y="0"/>
                </a:cubicBezTo>
                <a:close/>
              </a:path>
            </a:pathLst>
          </a:custGeom>
        </p:spPr>
        <p:txBody>
          <a:bodyPr wrap="square">
            <a:noAutofit/>
          </a:bodyPr>
          <a:lstStyle/>
          <a:p>
            <a:endParaRPr lang="zh-CN" altLang="en-US"/>
          </a:p>
        </p:txBody>
      </p:sp>
      <p:sp>
        <p:nvSpPr>
          <p:cNvPr id="18" name="图片占位符 17"/>
          <p:cNvSpPr>
            <a:spLocks noGrp="1"/>
          </p:cNvSpPr>
          <p:nvPr>
            <p:ph type="pic" sz="quarter" idx="14"/>
          </p:nvPr>
        </p:nvSpPr>
        <p:spPr>
          <a:xfrm>
            <a:off x="8658790" y="2193131"/>
            <a:ext cx="1431994" cy="1213528"/>
          </a:xfrm>
          <a:custGeom>
            <a:avLst/>
            <a:gdLst>
              <a:gd name="connsiteX0" fmla="*/ 390135 w 1431994"/>
              <a:gd name="connsiteY0" fmla="*/ 0 h 1213528"/>
              <a:gd name="connsiteX1" fmla="*/ 716154 w 1431994"/>
              <a:gd name="connsiteY1" fmla="*/ 0 h 1213528"/>
              <a:gd name="connsiteX2" fmla="*/ 1042174 w 1431994"/>
              <a:gd name="connsiteY2" fmla="*/ 0 h 1213528"/>
              <a:gd name="connsiteX3" fmla="*/ 1097070 w 1431994"/>
              <a:gd name="connsiteY3" fmla="*/ 30753 h 1213528"/>
              <a:gd name="connsiteX4" fmla="*/ 1260499 w 1431994"/>
              <a:gd name="connsiteY4" fmla="*/ 303483 h 1213528"/>
              <a:gd name="connsiteX5" fmla="*/ 1423509 w 1431994"/>
              <a:gd name="connsiteY5" fmla="*/ 576214 h 1213528"/>
              <a:gd name="connsiteX6" fmla="*/ 1423509 w 1431994"/>
              <a:gd name="connsiteY6" fmla="*/ 637719 h 1213528"/>
              <a:gd name="connsiteX7" fmla="*/ 1260499 w 1431994"/>
              <a:gd name="connsiteY7" fmla="*/ 910045 h 1213528"/>
              <a:gd name="connsiteX8" fmla="*/ 1097070 w 1431994"/>
              <a:gd name="connsiteY8" fmla="*/ 1182775 h 1213528"/>
              <a:gd name="connsiteX9" fmla="*/ 1042174 w 1431994"/>
              <a:gd name="connsiteY9" fmla="*/ 1213528 h 1213528"/>
              <a:gd name="connsiteX10" fmla="*/ 716154 w 1431994"/>
              <a:gd name="connsiteY10" fmla="*/ 1213528 h 1213528"/>
              <a:gd name="connsiteX11" fmla="*/ 390135 w 1431994"/>
              <a:gd name="connsiteY11" fmla="*/ 1213528 h 1213528"/>
              <a:gd name="connsiteX12" fmla="*/ 334820 w 1431994"/>
              <a:gd name="connsiteY12" fmla="*/ 1182775 h 1213528"/>
              <a:gd name="connsiteX13" fmla="*/ 171810 w 1431994"/>
              <a:gd name="connsiteY13" fmla="*/ 910045 h 1213528"/>
              <a:gd name="connsiteX14" fmla="*/ 8800 w 1431994"/>
              <a:gd name="connsiteY14" fmla="*/ 637719 h 1213528"/>
              <a:gd name="connsiteX15" fmla="*/ 8800 w 1431994"/>
              <a:gd name="connsiteY15" fmla="*/ 576214 h 1213528"/>
              <a:gd name="connsiteX16" fmla="*/ 171810 w 1431994"/>
              <a:gd name="connsiteY16" fmla="*/ 303483 h 1213528"/>
              <a:gd name="connsiteX17" fmla="*/ 334820 w 1431994"/>
              <a:gd name="connsiteY17" fmla="*/ 30753 h 1213528"/>
              <a:gd name="connsiteX18" fmla="*/ 390135 w 1431994"/>
              <a:gd name="connsiteY18" fmla="*/ 0 h 12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31994" h="1213528">
                <a:moveTo>
                  <a:pt x="390135" y="0"/>
                </a:moveTo>
                <a:lnTo>
                  <a:pt x="716154" y="0"/>
                </a:lnTo>
                <a:lnTo>
                  <a:pt x="1042174" y="0"/>
                </a:lnTo>
                <a:cubicBezTo>
                  <a:pt x="1065641" y="0"/>
                  <a:pt x="1085756" y="11330"/>
                  <a:pt x="1097070" y="30753"/>
                </a:cubicBezTo>
                <a:lnTo>
                  <a:pt x="1260499" y="303483"/>
                </a:lnTo>
                <a:lnTo>
                  <a:pt x="1423509" y="576214"/>
                </a:lnTo>
                <a:cubicBezTo>
                  <a:pt x="1434823" y="595636"/>
                  <a:pt x="1434823" y="617892"/>
                  <a:pt x="1423509" y="637719"/>
                </a:cubicBezTo>
                <a:lnTo>
                  <a:pt x="1260499" y="910045"/>
                </a:lnTo>
                <a:lnTo>
                  <a:pt x="1097070" y="1182775"/>
                </a:lnTo>
                <a:cubicBezTo>
                  <a:pt x="1085756" y="1202603"/>
                  <a:pt x="1065641" y="1213528"/>
                  <a:pt x="1042174" y="1213528"/>
                </a:cubicBezTo>
                <a:lnTo>
                  <a:pt x="716154" y="1213528"/>
                </a:lnTo>
                <a:lnTo>
                  <a:pt x="390135" y="1213528"/>
                </a:lnTo>
                <a:cubicBezTo>
                  <a:pt x="366668" y="1213528"/>
                  <a:pt x="346554" y="1202603"/>
                  <a:pt x="334820" y="1182775"/>
                </a:cubicBezTo>
                <a:lnTo>
                  <a:pt x="171810" y="910045"/>
                </a:lnTo>
                <a:lnTo>
                  <a:pt x="8800" y="637719"/>
                </a:lnTo>
                <a:cubicBezTo>
                  <a:pt x="-2933" y="617892"/>
                  <a:pt x="-2933" y="595636"/>
                  <a:pt x="8800" y="576214"/>
                </a:cubicBezTo>
                <a:lnTo>
                  <a:pt x="171810" y="303483"/>
                </a:lnTo>
                <a:lnTo>
                  <a:pt x="334820" y="30753"/>
                </a:lnTo>
                <a:cubicBezTo>
                  <a:pt x="346554" y="11330"/>
                  <a:pt x="366668" y="0"/>
                  <a:pt x="390135" y="0"/>
                </a:cubicBezTo>
                <a:close/>
              </a:path>
            </a:pathLst>
          </a:custGeom>
        </p:spPr>
        <p:txBody>
          <a:bodyPr wrap="square">
            <a:noAutofit/>
          </a:bodyPr>
          <a:lstStyle/>
          <a:p>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0"/>
          <a:stretch>
            <a:fillRect/>
          </a:stretch>
        </p:blipFill>
        <p:spPr>
          <a:xfrm>
            <a:off x="0" y="0"/>
            <a:ext cx="12191999" cy="6858000"/>
          </a:xfrm>
          <a:prstGeom prst="rect">
            <a:avLst/>
          </a:prstGeom>
        </p:spPr>
      </p:pic>
      <p:pic>
        <p:nvPicPr>
          <p:cNvPr id="6" name="图片 5"/>
          <p:cNvPicPr>
            <a:picLocks noChangeAspect="1"/>
          </p:cNvPicPr>
          <p:nvPr userDrawn="1"/>
        </p:nvPicPr>
        <p:blipFill>
          <a:blip r:embed="rId11"/>
          <a:stretch>
            <a:fillRect/>
          </a:stretch>
        </p:blipFill>
        <p:spPr>
          <a:xfrm>
            <a:off x="-528" y="-297"/>
            <a:ext cx="12193057" cy="685859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25.emf"/><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6.emf"/></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5.jp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7.emf"/></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7.GIF"/><Relationship Id="rId4" Type="http://schemas.openxmlformats.org/officeDocument/2006/relationships/image" Target="../media/image16.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21" name="图片 20"/>
          <p:cNvPicPr>
            <a:picLocks noChangeAspect="1"/>
          </p:cNvPicPr>
          <p:nvPr/>
        </p:nvPicPr>
        <p:blipFill>
          <a:blip r:embed="rId4"/>
          <a:stretch>
            <a:fillRect/>
          </a:stretch>
        </p:blipFill>
        <p:spPr>
          <a:xfrm>
            <a:off x="-528" y="-297"/>
            <a:ext cx="12193057" cy="6858594"/>
          </a:xfrm>
          <a:prstGeom prst="rect">
            <a:avLst/>
          </a:prstGeom>
        </p:spPr>
      </p:pic>
      <p:pic>
        <p:nvPicPr>
          <p:cNvPr id="38" name="图片 37"/>
          <p:cNvPicPr>
            <a:picLocks noChangeAspect="1"/>
          </p:cNvPicPr>
          <p:nvPr/>
        </p:nvPicPr>
        <p:blipFill>
          <a:blip r:embed="rId5" cstate="screen"/>
          <a:stretch>
            <a:fillRect/>
          </a:stretch>
        </p:blipFill>
        <p:spPr>
          <a:xfrm flipH="1">
            <a:off x="69522" y="4213535"/>
            <a:ext cx="2488601" cy="2600921"/>
          </a:xfrm>
          <a:prstGeom prst="rect">
            <a:avLst/>
          </a:prstGeom>
        </p:spPr>
      </p:pic>
      <p:pic>
        <p:nvPicPr>
          <p:cNvPr id="14" name="图片 13"/>
          <p:cNvPicPr>
            <a:picLocks noChangeAspect="1"/>
          </p:cNvPicPr>
          <p:nvPr/>
        </p:nvPicPr>
        <p:blipFill rotWithShape="1">
          <a:blip r:embed="rId6" cstate="screen"/>
          <a:srcRect/>
          <a:stretch>
            <a:fillRect/>
          </a:stretch>
        </p:blipFill>
        <p:spPr>
          <a:xfrm>
            <a:off x="10586951" y="3195637"/>
            <a:ext cx="1700084" cy="930368"/>
          </a:xfrm>
          <a:prstGeom prst="rect">
            <a:avLst/>
          </a:prstGeom>
        </p:spPr>
      </p:pic>
      <p:pic>
        <p:nvPicPr>
          <p:cNvPr id="15" name="图片 14"/>
          <p:cNvPicPr>
            <a:picLocks noChangeAspect="1"/>
          </p:cNvPicPr>
          <p:nvPr/>
        </p:nvPicPr>
        <p:blipFill rotWithShape="1">
          <a:blip r:embed="rId7" cstate="screen"/>
          <a:srcRect/>
          <a:stretch>
            <a:fillRect/>
          </a:stretch>
        </p:blipFill>
        <p:spPr>
          <a:xfrm flipH="1" flipV="1">
            <a:off x="57149" y="2660525"/>
            <a:ext cx="1733549" cy="1078877"/>
          </a:xfrm>
          <a:prstGeom prst="rect">
            <a:avLst/>
          </a:prstGeom>
        </p:spPr>
      </p:pic>
      <p:sp>
        <p:nvSpPr>
          <p:cNvPr id="25" name="文本框 24"/>
          <p:cNvSpPr txBox="1"/>
          <p:nvPr/>
        </p:nvSpPr>
        <p:spPr>
          <a:xfrm>
            <a:off x="3784684" y="1704429"/>
            <a:ext cx="4810933" cy="1200329"/>
          </a:xfrm>
          <a:prstGeom prst="rect">
            <a:avLst/>
          </a:prstGeom>
          <a:noFill/>
        </p:spPr>
        <p:txBody>
          <a:bodyPr wrap="none" rtlCol="0">
            <a:spAutoFit/>
            <a:scene3d>
              <a:camera prst="orthographicFront"/>
              <a:lightRig rig="threePt" dir="t"/>
            </a:scene3d>
            <a:sp3d contourW="12700"/>
          </a:bodyPr>
          <a:lstStyle/>
          <a:p>
            <a:pPr algn="ctr"/>
            <a:r>
              <a:rPr lang="en-US" altLang="zh-CN" sz="7200" b="1" dirty="0">
                <a:gradFill>
                  <a:gsLst>
                    <a:gs pos="0">
                      <a:srgbClr val="C00000"/>
                    </a:gs>
                    <a:gs pos="100000">
                      <a:srgbClr val="EB0000"/>
                    </a:gs>
                  </a:gsLst>
                  <a:lin ang="5400000" scaled="1"/>
                </a:gradFill>
                <a:latin typeface="Times New Roman" panose="02020603050405020304" pitchFamily="18" charset="0"/>
                <a:ea typeface="方正行楷简体" panose="02010601030101010101" pitchFamily="2" charset="-122"/>
                <a:cs typeface="Times New Roman" panose="02020603050405020304" pitchFamily="18" charset="0"/>
              </a:rPr>
              <a:t>2022</a:t>
            </a:r>
            <a:r>
              <a:rPr lang="zh-CN" altLang="en-US" sz="7200" b="1" dirty="0">
                <a:gradFill>
                  <a:gsLst>
                    <a:gs pos="0">
                      <a:srgbClr val="C00000"/>
                    </a:gs>
                    <a:gs pos="100000">
                      <a:srgbClr val="EB0000"/>
                    </a:gs>
                  </a:gsLst>
                  <a:lin ang="5400000" scaled="1"/>
                </a:gradFill>
                <a:latin typeface="Times New Roman" panose="02020603050405020304" pitchFamily="18" charset="0"/>
                <a:ea typeface="方正行楷简体" panose="02010601030101010101" pitchFamily="2" charset="-122"/>
                <a:cs typeface="Times New Roman" panose="02020603050405020304" pitchFamily="18" charset="0"/>
              </a:rPr>
              <a:t>年春节</a:t>
            </a:r>
          </a:p>
        </p:txBody>
      </p:sp>
      <p:pic>
        <p:nvPicPr>
          <p:cNvPr id="17" name="图片 16"/>
          <p:cNvPicPr>
            <a:picLocks noChangeAspect="1"/>
          </p:cNvPicPr>
          <p:nvPr/>
        </p:nvPicPr>
        <p:blipFill rotWithShape="1">
          <a:blip r:embed="rId8" cstate="screen"/>
          <a:srcRect/>
          <a:stretch>
            <a:fillRect/>
          </a:stretch>
        </p:blipFill>
        <p:spPr>
          <a:xfrm>
            <a:off x="7688717" y="5253361"/>
            <a:ext cx="1203768" cy="521271"/>
          </a:xfrm>
          <a:prstGeom prst="rect">
            <a:avLst/>
          </a:prstGeom>
        </p:spPr>
      </p:pic>
      <p:pic>
        <p:nvPicPr>
          <p:cNvPr id="18" name="图片 17"/>
          <p:cNvPicPr>
            <a:picLocks noChangeAspect="1"/>
          </p:cNvPicPr>
          <p:nvPr/>
        </p:nvPicPr>
        <p:blipFill rotWithShape="1">
          <a:blip r:embed="rId8" cstate="screen"/>
          <a:srcRect/>
          <a:stretch>
            <a:fillRect/>
          </a:stretch>
        </p:blipFill>
        <p:spPr>
          <a:xfrm flipH="1">
            <a:off x="3487814" y="5253358"/>
            <a:ext cx="1203769" cy="521274"/>
          </a:xfrm>
          <a:prstGeom prst="rect">
            <a:avLst/>
          </a:prstGeom>
        </p:spPr>
      </p:pic>
      <p:pic>
        <p:nvPicPr>
          <p:cNvPr id="37" name="图片 36"/>
          <p:cNvPicPr>
            <a:picLocks noChangeAspect="1"/>
          </p:cNvPicPr>
          <p:nvPr/>
        </p:nvPicPr>
        <p:blipFill>
          <a:blip r:embed="rId9" cstate="screen"/>
          <a:stretch>
            <a:fillRect/>
          </a:stretch>
        </p:blipFill>
        <p:spPr>
          <a:xfrm>
            <a:off x="8372237" y="2157387"/>
            <a:ext cx="1773237" cy="705657"/>
          </a:xfrm>
          <a:prstGeom prst="rect">
            <a:avLst/>
          </a:prstGeom>
        </p:spPr>
      </p:pic>
      <p:pic>
        <p:nvPicPr>
          <p:cNvPr id="39" name="图片 38"/>
          <p:cNvPicPr>
            <a:picLocks noChangeAspect="1"/>
          </p:cNvPicPr>
          <p:nvPr/>
        </p:nvPicPr>
        <p:blipFill>
          <a:blip r:embed="rId10" cstate="email"/>
          <a:stretch>
            <a:fillRect/>
          </a:stretch>
        </p:blipFill>
        <p:spPr>
          <a:xfrm flipH="1" flipV="1">
            <a:off x="0" y="1019"/>
            <a:ext cx="5372100" cy="4030212"/>
          </a:xfrm>
          <a:prstGeom prst="rect">
            <a:avLst/>
          </a:prstGeom>
        </p:spPr>
      </p:pic>
      <p:pic>
        <p:nvPicPr>
          <p:cNvPr id="44" name="图片 43"/>
          <p:cNvPicPr>
            <a:picLocks noChangeAspect="1"/>
          </p:cNvPicPr>
          <p:nvPr/>
        </p:nvPicPr>
        <p:blipFill>
          <a:blip r:embed="rId11" cstate="screen"/>
          <a:stretch>
            <a:fillRect/>
          </a:stretch>
        </p:blipFill>
        <p:spPr>
          <a:xfrm flipH="1">
            <a:off x="10239980" y="123786"/>
            <a:ext cx="1894871" cy="3355501"/>
          </a:xfrm>
          <a:prstGeom prst="rect">
            <a:avLst/>
          </a:prstGeom>
        </p:spPr>
      </p:pic>
      <p:pic>
        <p:nvPicPr>
          <p:cNvPr id="45" name="图片 44"/>
          <p:cNvPicPr>
            <a:picLocks noChangeAspect="1"/>
          </p:cNvPicPr>
          <p:nvPr/>
        </p:nvPicPr>
        <p:blipFill>
          <a:blip r:embed="rId12"/>
          <a:stretch>
            <a:fillRect/>
          </a:stretch>
        </p:blipFill>
        <p:spPr>
          <a:xfrm>
            <a:off x="9637372" y="5220419"/>
            <a:ext cx="2488601" cy="1659068"/>
          </a:xfrm>
          <a:prstGeom prst="rect">
            <a:avLst/>
          </a:prstGeom>
        </p:spPr>
      </p:pic>
      <p:sp>
        <p:nvSpPr>
          <p:cNvPr id="46" name="文本框 45"/>
          <p:cNvSpPr txBox="1"/>
          <p:nvPr/>
        </p:nvSpPr>
        <p:spPr>
          <a:xfrm>
            <a:off x="1924601" y="3021916"/>
            <a:ext cx="8533105" cy="923330"/>
          </a:xfrm>
          <a:prstGeom prst="rect">
            <a:avLst/>
          </a:prstGeom>
          <a:noFill/>
        </p:spPr>
        <p:txBody>
          <a:bodyPr wrap="none" rtlCol="0">
            <a:spAutoFit/>
            <a:scene3d>
              <a:camera prst="orthographicFront"/>
              <a:lightRig rig="threePt" dir="t"/>
            </a:scene3d>
            <a:sp3d contourW="12700"/>
          </a:bodyPr>
          <a:lstStyle/>
          <a:p>
            <a:pPr algn="ctr"/>
            <a:r>
              <a:rPr lang="zh-CN" altLang="en-US" sz="5400" b="1" dirty="0">
                <a:gradFill>
                  <a:gsLst>
                    <a:gs pos="0">
                      <a:srgbClr val="C00000"/>
                    </a:gs>
                    <a:gs pos="100000">
                      <a:srgbClr val="EB0000"/>
                    </a:gs>
                  </a:gsLst>
                  <a:lin ang="5400000" scaled="1"/>
                </a:gradFill>
                <a:latin typeface="Times New Roman" panose="02020603050405020304" pitchFamily="18" charset="0"/>
                <a:ea typeface="方正行楷简体" panose="02010601030101010101" pitchFamily="2" charset="-122"/>
                <a:cs typeface="Times New Roman" panose="02020603050405020304" pitchFamily="18" charset="0"/>
              </a:rPr>
              <a:t>江苏省公路网出行服务指南</a:t>
            </a:r>
          </a:p>
        </p:txBody>
      </p:sp>
      <p:graphicFrame>
        <p:nvGraphicFramePr>
          <p:cNvPr id="47" name="表格 46"/>
          <p:cNvGraphicFramePr>
            <a:graphicFrameLocks noGrp="1"/>
          </p:cNvGraphicFramePr>
          <p:nvPr>
            <p:extLst>
              <p:ext uri="{D42A27DB-BD31-4B8C-83A1-F6EECF244321}">
                <p14:modId xmlns:p14="http://schemas.microsoft.com/office/powerpoint/2010/main" val="3569776255"/>
              </p:ext>
            </p:extLst>
          </p:nvPr>
        </p:nvGraphicFramePr>
        <p:xfrm>
          <a:off x="4850542" y="5086718"/>
          <a:ext cx="2679216" cy="1233812"/>
        </p:xfrm>
        <a:graphic>
          <a:graphicData uri="http://schemas.openxmlformats.org/drawingml/2006/table">
            <a:tbl>
              <a:tblPr firstRow="1" firstCol="1" bandRow="1"/>
              <a:tblGrid>
                <a:gridCol w="2679216">
                  <a:extLst>
                    <a:ext uri="{9D8B030D-6E8A-4147-A177-3AD203B41FA5}">
                      <a16:colId xmlns:a16="http://schemas.microsoft.com/office/drawing/2014/main" val="20000"/>
                    </a:ext>
                  </a:extLst>
                </a:gridCol>
              </a:tblGrid>
              <a:tr h="308453">
                <a:tc>
                  <a:txBody>
                    <a:bodyPr/>
                    <a:lstStyle/>
                    <a:p>
                      <a:pPr algn="dist">
                        <a:spcAft>
                          <a:spcPts val="0"/>
                        </a:spcAft>
                      </a:pPr>
                      <a:r>
                        <a:rPr lang="zh-CN" sz="1800" b="1" kern="100" dirty="0">
                          <a:solidFill>
                            <a:srgbClr val="FF0000"/>
                          </a:solidFill>
                          <a:effectLst/>
                          <a:latin typeface="Times New Roman" panose="02020603050405020304" pitchFamily="18" charset="0"/>
                          <a:ea typeface="华文楷体" panose="02010600040101010101" pitchFamily="2" charset="-122"/>
                          <a:cs typeface="Times New Roman" panose="02020603050405020304" pitchFamily="18" charset="0"/>
                        </a:rPr>
                        <a:t>江苏省交通运输厅</a:t>
                      </a:r>
                      <a:endParaRPr lang="zh-CN" sz="11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0"/>
                  </a:ext>
                </a:extLst>
              </a:tr>
              <a:tr h="308453">
                <a:tc>
                  <a:txBody>
                    <a:bodyPr/>
                    <a:lstStyle/>
                    <a:p>
                      <a:pPr algn="dist">
                        <a:spcAft>
                          <a:spcPts val="0"/>
                        </a:spcAft>
                      </a:pPr>
                      <a:r>
                        <a:rPr lang="zh-CN" sz="1800" b="1" kern="100" dirty="0">
                          <a:solidFill>
                            <a:srgbClr val="FF0000"/>
                          </a:solidFill>
                          <a:effectLst/>
                          <a:latin typeface="Times New Roman" panose="02020603050405020304" pitchFamily="18" charset="0"/>
                          <a:ea typeface="华文楷体" panose="02010600040101010101" pitchFamily="2" charset="-122"/>
                          <a:cs typeface="Times New Roman" panose="02020603050405020304" pitchFamily="18" charset="0"/>
                        </a:rPr>
                        <a:t>江苏省公安厅</a:t>
                      </a:r>
                      <a:endParaRPr lang="zh-CN" sz="11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1"/>
                  </a:ext>
                </a:extLst>
              </a:tr>
              <a:tr h="308453">
                <a:tc>
                  <a:txBody>
                    <a:bodyPr/>
                    <a:lstStyle/>
                    <a:p>
                      <a:pPr algn="dist">
                        <a:spcAft>
                          <a:spcPts val="0"/>
                        </a:spcAft>
                      </a:pPr>
                      <a:r>
                        <a:rPr lang="zh-CN" sz="1800" b="1" kern="100" dirty="0">
                          <a:solidFill>
                            <a:srgbClr val="FF0000"/>
                          </a:solidFill>
                          <a:effectLst/>
                          <a:latin typeface="Times New Roman" panose="02020603050405020304" pitchFamily="18" charset="0"/>
                          <a:ea typeface="华文楷体" panose="02010600040101010101" pitchFamily="2" charset="-122"/>
                          <a:cs typeface="Times New Roman" panose="02020603050405020304" pitchFamily="18" charset="0"/>
                        </a:rPr>
                        <a:t>江苏交通控股有限公司</a:t>
                      </a:r>
                      <a:endParaRPr lang="zh-CN" sz="11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2"/>
                  </a:ext>
                </a:extLst>
              </a:tr>
              <a:tr h="308453">
                <a:tc>
                  <a:txBody>
                    <a:bodyPr/>
                    <a:lstStyle/>
                    <a:p>
                      <a:pPr algn="ctr">
                        <a:spcAft>
                          <a:spcPts val="0"/>
                        </a:spcAft>
                      </a:pPr>
                      <a:r>
                        <a:rPr lang="zh-CN" sz="1800" b="1" kern="100" dirty="0">
                          <a:solidFill>
                            <a:srgbClr val="FF0000"/>
                          </a:solidFill>
                          <a:effectLst/>
                          <a:latin typeface="Times New Roman" panose="02020603050405020304" pitchFamily="18" charset="0"/>
                          <a:ea typeface="华文楷体" panose="02010600040101010101" pitchFamily="2" charset="-122"/>
                          <a:cs typeface="Times New Roman" panose="02020603050405020304" pitchFamily="18" charset="0"/>
                        </a:rPr>
                        <a:t>联合发布</a:t>
                      </a:r>
                      <a:endParaRPr lang="zh-CN" sz="11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par>
                                <p:cTn id="16" presetID="53" presetClass="entr" presetSubtype="16"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wipe(left)">
                                      <p:cBhvr>
                                        <p:cTn id="24" dur="500"/>
                                        <p:tgtEl>
                                          <p:spTgt spid="37"/>
                                        </p:tgtEl>
                                      </p:cBhvr>
                                    </p:animEffect>
                                  </p:childTnLst>
                                </p:cTn>
                              </p:par>
                            </p:childTnLst>
                          </p:cTn>
                        </p:par>
                        <p:par>
                          <p:cTn id="25" fill="hold">
                            <p:stCondLst>
                              <p:cond delay="2000"/>
                            </p:stCondLst>
                            <p:childTnLst>
                              <p:par>
                                <p:cTn id="26" presetID="22" presetClass="entr" presetSubtype="4"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wipe(down)">
                                      <p:cBhvr>
                                        <p:cTn id="28" dur="500"/>
                                        <p:tgtEl>
                                          <p:spTgt spid="38"/>
                                        </p:tgtEl>
                                      </p:cBhvr>
                                    </p:animEffect>
                                  </p:childTnLst>
                                </p:cTn>
                              </p:par>
                            </p:childTnLst>
                          </p:cTn>
                        </p:par>
                        <p:par>
                          <p:cTn id="29" fill="hold">
                            <p:stCondLst>
                              <p:cond delay="2500"/>
                            </p:stCondLst>
                            <p:childTnLst>
                              <p:par>
                                <p:cTn id="30" presetID="42" presetClass="entr" presetSubtype="0" fill="hold" nodeType="after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1000"/>
                                        <p:tgtEl>
                                          <p:spTgt spid="44"/>
                                        </p:tgtEl>
                                      </p:cBhvr>
                                    </p:animEffect>
                                    <p:anim calcmode="lin" valueType="num">
                                      <p:cBhvr>
                                        <p:cTn id="33" dur="1000" fill="hold"/>
                                        <p:tgtEl>
                                          <p:spTgt spid="44"/>
                                        </p:tgtEl>
                                        <p:attrNameLst>
                                          <p:attrName>ppt_x</p:attrName>
                                        </p:attrNameLst>
                                      </p:cBhvr>
                                      <p:tavLst>
                                        <p:tav tm="0">
                                          <p:val>
                                            <p:strVal val="#ppt_x"/>
                                          </p:val>
                                        </p:tav>
                                        <p:tav tm="100000">
                                          <p:val>
                                            <p:strVal val="#ppt_x"/>
                                          </p:val>
                                        </p:tav>
                                      </p:tavLst>
                                    </p:anim>
                                    <p:anim calcmode="lin" valueType="num">
                                      <p:cBhvr>
                                        <p:cTn id="34" dur="1000" fill="hold"/>
                                        <p:tgtEl>
                                          <p:spTgt spid="44"/>
                                        </p:tgtEl>
                                        <p:attrNameLst>
                                          <p:attrName>ppt_y</p:attrName>
                                        </p:attrNameLst>
                                      </p:cBhvr>
                                      <p:tavLst>
                                        <p:tav tm="0">
                                          <p:val>
                                            <p:strVal val="#ppt_y+.1"/>
                                          </p:val>
                                        </p:tav>
                                        <p:tav tm="100000">
                                          <p:val>
                                            <p:strVal val="#ppt_y"/>
                                          </p:val>
                                        </p:tav>
                                      </p:tavLst>
                                    </p:anim>
                                  </p:childTnLst>
                                </p:cTn>
                              </p:par>
                            </p:childTnLst>
                          </p:cTn>
                        </p:par>
                        <p:par>
                          <p:cTn id="35" fill="hold">
                            <p:stCondLst>
                              <p:cond delay="3500"/>
                            </p:stCondLst>
                            <p:childTnLst>
                              <p:par>
                                <p:cTn id="36" presetID="22" presetClass="entr" presetSubtype="2" fill="hold" nodeType="after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right)">
                                      <p:cBhvr>
                                        <p:cTn id="38" dur="500"/>
                                        <p:tgtEl>
                                          <p:spTgt spid="45"/>
                                        </p:tgtEl>
                                      </p:cBhvr>
                                    </p:animEffect>
                                  </p:childTnLst>
                                </p:cTn>
                              </p:par>
                            </p:childTnLst>
                          </p:cTn>
                        </p:par>
                        <p:par>
                          <p:cTn id="39" fill="hold">
                            <p:stCondLst>
                              <p:cond delay="4000"/>
                            </p:stCondLst>
                            <p:childTnLst>
                              <p:par>
                                <p:cTn id="40" presetID="42" presetClass="entr" presetSubtype="0" fill="hold" grpId="0" nodeType="after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1000"/>
                                        <p:tgtEl>
                                          <p:spTgt spid="46"/>
                                        </p:tgtEl>
                                      </p:cBhvr>
                                    </p:animEffect>
                                    <p:anim calcmode="lin" valueType="num">
                                      <p:cBhvr>
                                        <p:cTn id="43" dur="1000" fill="hold"/>
                                        <p:tgtEl>
                                          <p:spTgt spid="46"/>
                                        </p:tgtEl>
                                        <p:attrNameLst>
                                          <p:attrName>ppt_x</p:attrName>
                                        </p:attrNameLst>
                                      </p:cBhvr>
                                      <p:tavLst>
                                        <p:tav tm="0">
                                          <p:val>
                                            <p:strVal val="#ppt_x"/>
                                          </p:val>
                                        </p:tav>
                                        <p:tav tm="100000">
                                          <p:val>
                                            <p:strVal val="#ppt_x"/>
                                          </p:val>
                                        </p:tav>
                                      </p:tavLst>
                                    </p:anim>
                                    <p:anim calcmode="lin" valueType="num">
                                      <p:cBhvr>
                                        <p:cTn id="4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30953" y="958948"/>
            <a:ext cx="7605155" cy="540148"/>
          </a:xfrm>
          <a:prstGeom prst="rect">
            <a:avLst/>
          </a:prstGeom>
        </p:spPr>
        <p:txBody>
          <a:bodyPr wrap="square">
            <a:spAutoFit/>
            <a:scene3d>
              <a:camera prst="orthographicFront"/>
              <a:lightRig rig="threePt" dir="t"/>
            </a:scene3d>
            <a:sp3d contourW="12700"/>
          </a:bodyPr>
          <a:lstStyle/>
          <a:p>
            <a:pPr indent="457200">
              <a:lnSpc>
                <a:spcPct val="150000"/>
              </a:lnSpc>
            </a:pPr>
            <a:r>
              <a:rPr lang="zh-CN" altLang="en-US" sz="2200" dirty="0">
                <a:solidFill>
                  <a:srgbClr val="7030A0"/>
                </a:solidFill>
                <a:latin typeface="Times New Roman" panose="02020603050405020304" pitchFamily="18" charset="0"/>
                <a:cs typeface="Times New Roman" panose="02020603050405020304" pitchFamily="18" charset="0"/>
              </a:rPr>
              <a:t>春节期间，南京、苏州周边高速部分路段节点实施禁货：</a:t>
            </a:r>
          </a:p>
        </p:txBody>
      </p:sp>
      <p:sp>
        <p:nvSpPr>
          <p:cNvPr id="19" name="文本框 18"/>
          <p:cNvSpPr txBox="1"/>
          <p:nvPr/>
        </p:nvSpPr>
        <p:spPr>
          <a:xfrm>
            <a:off x="994919" y="291739"/>
            <a:ext cx="2441695"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5</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、市区限行</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4290624777"/>
              </p:ext>
            </p:extLst>
          </p:nvPr>
        </p:nvGraphicFramePr>
        <p:xfrm>
          <a:off x="193099" y="1641714"/>
          <a:ext cx="6735811" cy="5001184"/>
        </p:xfrm>
        <a:graphic>
          <a:graphicData uri="http://schemas.openxmlformats.org/drawingml/2006/table">
            <a:tbl>
              <a:tblPr>
                <a:tableStyleId>{5C22544A-7EE6-4342-B048-85BDC9FD1C3A}</a:tableStyleId>
              </a:tblPr>
              <a:tblGrid>
                <a:gridCol w="574293">
                  <a:extLst>
                    <a:ext uri="{9D8B030D-6E8A-4147-A177-3AD203B41FA5}">
                      <a16:colId xmlns:a16="http://schemas.microsoft.com/office/drawing/2014/main" val="20000"/>
                    </a:ext>
                  </a:extLst>
                </a:gridCol>
                <a:gridCol w="2142253">
                  <a:extLst>
                    <a:ext uri="{9D8B030D-6E8A-4147-A177-3AD203B41FA5}">
                      <a16:colId xmlns:a16="http://schemas.microsoft.com/office/drawing/2014/main" val="20001"/>
                    </a:ext>
                  </a:extLst>
                </a:gridCol>
                <a:gridCol w="4019265">
                  <a:extLst>
                    <a:ext uri="{9D8B030D-6E8A-4147-A177-3AD203B41FA5}">
                      <a16:colId xmlns:a16="http://schemas.microsoft.com/office/drawing/2014/main" val="20002"/>
                    </a:ext>
                  </a:extLst>
                </a:gridCol>
              </a:tblGrid>
              <a:tr h="492984">
                <a:tc>
                  <a:txBody>
                    <a:bodyPr/>
                    <a:lstStyle/>
                    <a:p>
                      <a:pPr algn="ctr"/>
                      <a:r>
                        <a:rPr lang="zh-CN" altLang="en-US" sz="16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序号</a:t>
                      </a:r>
                      <a:endParaRPr lang="zh-CN"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altLang="en-US" sz="16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限行路段</a:t>
                      </a:r>
                      <a:endParaRPr lang="zh-CN"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altLang="en-US" sz="16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限行政策</a:t>
                      </a:r>
                      <a:endParaRPr lang="zh-CN"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700254">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S88</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机场高速秣陵互通</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机场方向正方大道匝道口，</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7</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时</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-19</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时禁止黄牌货车通行</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579906">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G1522</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苏嘉杭高速相城互通</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吴中互通</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全天禁货</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2"/>
                  </a:ext>
                </a:extLst>
              </a:tr>
              <a:tr h="695826">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3</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G42</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南京绕城公路</a:t>
                      </a:r>
                    </a:p>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柳塘互通</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刘村枢纽</a:t>
                      </a: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全天禁行外地黄牌货车、外地营运过境客车</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3"/>
                  </a:ext>
                </a:extLst>
              </a:tr>
              <a:tr h="700254">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4</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江心洲大桥</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全天禁行危化品车，非本市籍货车、大客车以及本市籍中型（含）以上货车</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4"/>
                  </a:ext>
                </a:extLst>
              </a:tr>
              <a:tr h="700254">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5</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上坝夹江大桥</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全天禁行危化品车、非本市籍货车以及本市籍中型（含）以上货车</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5"/>
                  </a:ext>
                </a:extLst>
              </a:tr>
              <a:tr h="518954">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6</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定淮门隧道</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全天禁行货车、大客车</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6"/>
                  </a:ext>
                </a:extLst>
              </a:tr>
              <a:tr h="518954">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7</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应天大街隧道</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全天禁行货车、非本市籍大客车</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7"/>
                  </a:ext>
                </a:extLst>
              </a:tr>
            </a:tbl>
          </a:graphicData>
        </a:graphic>
      </p:graphicFrame>
      <p:pic>
        <p:nvPicPr>
          <p:cNvPr id="3" name="图片 2"/>
          <p:cNvPicPr>
            <a:picLocks noChangeAspect="1"/>
          </p:cNvPicPr>
          <p:nvPr/>
        </p:nvPicPr>
        <p:blipFill>
          <a:blip r:embed="rId4"/>
          <a:stretch>
            <a:fillRect/>
          </a:stretch>
        </p:blipFill>
        <p:spPr>
          <a:xfrm>
            <a:off x="7007196" y="1641714"/>
            <a:ext cx="5122639" cy="49073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21" name="图片 20"/>
          <p:cNvPicPr>
            <a:picLocks noChangeAspect="1"/>
          </p:cNvPicPr>
          <p:nvPr/>
        </p:nvPicPr>
        <p:blipFill>
          <a:blip r:embed="rId4"/>
          <a:stretch>
            <a:fillRect/>
          </a:stretch>
        </p:blipFill>
        <p:spPr>
          <a:xfrm>
            <a:off x="-528" y="-297"/>
            <a:ext cx="12193057" cy="6858594"/>
          </a:xfrm>
          <a:prstGeom prst="rect">
            <a:avLst/>
          </a:prstGeom>
        </p:spPr>
      </p:pic>
      <p:pic>
        <p:nvPicPr>
          <p:cNvPr id="14" name="图片 13"/>
          <p:cNvPicPr>
            <a:picLocks noChangeAspect="1"/>
          </p:cNvPicPr>
          <p:nvPr/>
        </p:nvPicPr>
        <p:blipFill rotWithShape="1">
          <a:blip r:embed="rId5" cstate="screen"/>
          <a:srcRect/>
          <a:stretch>
            <a:fillRect/>
          </a:stretch>
        </p:blipFill>
        <p:spPr>
          <a:xfrm>
            <a:off x="10586951" y="3195637"/>
            <a:ext cx="1700084" cy="930368"/>
          </a:xfrm>
          <a:prstGeom prst="rect">
            <a:avLst/>
          </a:prstGeom>
        </p:spPr>
      </p:pic>
      <p:pic>
        <p:nvPicPr>
          <p:cNvPr id="15" name="图片 14"/>
          <p:cNvPicPr>
            <a:picLocks noChangeAspect="1"/>
          </p:cNvPicPr>
          <p:nvPr/>
        </p:nvPicPr>
        <p:blipFill rotWithShape="1">
          <a:blip r:embed="rId6" cstate="screen"/>
          <a:srcRect/>
          <a:stretch>
            <a:fillRect/>
          </a:stretch>
        </p:blipFill>
        <p:spPr>
          <a:xfrm flipH="1" flipV="1">
            <a:off x="57149" y="2660525"/>
            <a:ext cx="1733549" cy="1078877"/>
          </a:xfrm>
          <a:prstGeom prst="rect">
            <a:avLst/>
          </a:prstGeom>
        </p:spPr>
      </p:pic>
      <p:pic>
        <p:nvPicPr>
          <p:cNvPr id="24" name="图片 23"/>
          <p:cNvPicPr>
            <a:picLocks noChangeAspect="1"/>
          </p:cNvPicPr>
          <p:nvPr/>
        </p:nvPicPr>
        <p:blipFill>
          <a:blip r:embed="rId7" cstate="screen"/>
          <a:stretch>
            <a:fillRect/>
          </a:stretch>
        </p:blipFill>
        <p:spPr>
          <a:xfrm>
            <a:off x="9791700" y="4689412"/>
            <a:ext cx="1828722" cy="2168736"/>
          </a:xfrm>
          <a:prstGeom prst="rect">
            <a:avLst/>
          </a:prstGeom>
        </p:spPr>
      </p:pic>
      <p:pic>
        <p:nvPicPr>
          <p:cNvPr id="8" name="图片 7"/>
          <p:cNvPicPr>
            <a:picLocks noChangeAspect="1"/>
          </p:cNvPicPr>
          <p:nvPr/>
        </p:nvPicPr>
        <p:blipFill>
          <a:blip r:embed="rId8" cstate="screen"/>
          <a:stretch>
            <a:fillRect/>
          </a:stretch>
        </p:blipFill>
        <p:spPr>
          <a:xfrm rot="16200000">
            <a:off x="3380207" y="961385"/>
            <a:ext cx="5431586" cy="5439208"/>
          </a:xfrm>
          <a:prstGeom prst="rect">
            <a:avLst/>
          </a:prstGeom>
        </p:spPr>
      </p:pic>
      <p:sp>
        <p:nvSpPr>
          <p:cNvPr id="28" name="文本框 27"/>
          <p:cNvSpPr txBox="1"/>
          <p:nvPr/>
        </p:nvSpPr>
        <p:spPr>
          <a:xfrm>
            <a:off x="4618671" y="3337655"/>
            <a:ext cx="2954655" cy="646331"/>
          </a:xfrm>
          <a:prstGeom prst="rect">
            <a:avLst/>
          </a:prstGeom>
          <a:noFill/>
        </p:spPr>
        <p:txBody>
          <a:bodyPr wrap="none" rtlCol="0">
            <a:spAutoFit/>
            <a:scene3d>
              <a:camera prst="orthographicFront"/>
              <a:lightRig rig="threePt" dir="t"/>
            </a:scene3d>
            <a:sp3d contourW="12700"/>
          </a:bodyPr>
          <a:lstStyle/>
          <a:p>
            <a:pPr algn="ctr"/>
            <a:r>
              <a:rPr lang="zh-CN" altLang="en-US" sz="3600" b="1" dirty="0">
                <a:gradFill>
                  <a:gsLst>
                    <a:gs pos="0">
                      <a:srgbClr val="C00000"/>
                    </a:gs>
                    <a:gs pos="100000">
                      <a:srgbClr val="EB0000"/>
                    </a:gs>
                  </a:gsLst>
                  <a:lin ang="5400000" scaled="1"/>
                </a:gradFill>
              </a:rPr>
              <a:t>二、路网环境</a:t>
            </a:r>
          </a:p>
        </p:txBody>
      </p:sp>
      <p:pic>
        <p:nvPicPr>
          <p:cNvPr id="26" name="图片 25"/>
          <p:cNvPicPr>
            <a:picLocks noChangeAspect="1"/>
          </p:cNvPicPr>
          <p:nvPr/>
        </p:nvPicPr>
        <p:blipFill>
          <a:blip r:embed="rId9" cstate="email"/>
          <a:stretch>
            <a:fillRect/>
          </a:stretch>
        </p:blipFill>
        <p:spPr>
          <a:xfrm flipH="1" flipV="1">
            <a:off x="0" y="1019"/>
            <a:ext cx="5372100" cy="4030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27804" y="1000949"/>
            <a:ext cx="4521887" cy="2190600"/>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200" dirty="0">
                <a:solidFill>
                  <a:srgbClr val="7030A0"/>
                </a:solidFill>
                <a:latin typeface="Times New Roman" panose="02020603050405020304" pitchFamily="18" charset="0"/>
                <a:cs typeface="Times New Roman" panose="02020603050405020304" pitchFamily="18" charset="0"/>
              </a:rPr>
              <a:t>目前，全省干线公路总里程约为</a:t>
            </a:r>
            <a:r>
              <a:rPr lang="en-US" altLang="zh-CN" sz="2200" dirty="0">
                <a:solidFill>
                  <a:srgbClr val="7030A0"/>
                </a:solidFill>
                <a:latin typeface="Times New Roman" panose="02020603050405020304" pitchFamily="18" charset="0"/>
                <a:cs typeface="Times New Roman" panose="02020603050405020304" pitchFamily="18" charset="0"/>
              </a:rPr>
              <a:t>17600</a:t>
            </a:r>
            <a:r>
              <a:rPr lang="zh-CN" altLang="en-US" sz="2200" dirty="0">
                <a:solidFill>
                  <a:srgbClr val="7030A0"/>
                </a:solidFill>
                <a:latin typeface="Times New Roman" panose="02020603050405020304" pitchFamily="18" charset="0"/>
                <a:cs typeface="Times New Roman" panose="02020603050405020304" pitchFamily="18" charset="0"/>
              </a:rPr>
              <a:t>公里，其中高速公路约</a:t>
            </a:r>
            <a:r>
              <a:rPr lang="en-US" altLang="zh-CN" sz="2200" dirty="0">
                <a:solidFill>
                  <a:srgbClr val="7030A0"/>
                </a:solidFill>
                <a:latin typeface="Times New Roman" panose="02020603050405020304" pitchFamily="18" charset="0"/>
                <a:cs typeface="Times New Roman" panose="02020603050405020304" pitchFamily="18" charset="0"/>
              </a:rPr>
              <a:t>5030</a:t>
            </a:r>
            <a:r>
              <a:rPr lang="zh-CN" altLang="en-US" sz="2200" dirty="0">
                <a:solidFill>
                  <a:srgbClr val="7030A0"/>
                </a:solidFill>
                <a:latin typeface="Times New Roman" panose="02020603050405020304" pitchFamily="18" charset="0"/>
                <a:cs typeface="Times New Roman" panose="02020603050405020304" pitchFamily="18" charset="0"/>
              </a:rPr>
              <a:t>公里，普通国省道约</a:t>
            </a:r>
            <a:r>
              <a:rPr lang="en-US" altLang="zh-CN" sz="2200" dirty="0">
                <a:solidFill>
                  <a:srgbClr val="7030A0"/>
                </a:solidFill>
                <a:latin typeface="Times New Roman" panose="02020603050405020304" pitchFamily="18" charset="0"/>
                <a:cs typeface="Times New Roman" panose="02020603050405020304" pitchFamily="18" charset="0"/>
              </a:rPr>
              <a:t>12571</a:t>
            </a:r>
            <a:r>
              <a:rPr lang="zh-CN" altLang="en-US" sz="2200" dirty="0">
                <a:solidFill>
                  <a:srgbClr val="7030A0"/>
                </a:solidFill>
                <a:latin typeface="Times New Roman" panose="02020603050405020304" pitchFamily="18" charset="0"/>
                <a:cs typeface="Times New Roman" panose="02020603050405020304" pitchFamily="18" charset="0"/>
              </a:rPr>
              <a:t>公里。与去年春节相比，新增路网设施如下：</a:t>
            </a:r>
          </a:p>
        </p:txBody>
      </p:sp>
      <p:sp>
        <p:nvSpPr>
          <p:cNvPr id="19" name="文本框 18"/>
          <p:cNvSpPr txBox="1"/>
          <p:nvPr/>
        </p:nvSpPr>
        <p:spPr>
          <a:xfrm>
            <a:off x="957532" y="291739"/>
            <a:ext cx="3262433"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1</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、干线公路设施</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1053453584"/>
              </p:ext>
            </p:extLst>
          </p:nvPr>
        </p:nvGraphicFramePr>
        <p:xfrm>
          <a:off x="233384" y="3315984"/>
          <a:ext cx="4616307" cy="3446666"/>
        </p:xfrm>
        <a:graphic>
          <a:graphicData uri="http://schemas.openxmlformats.org/drawingml/2006/table">
            <a:tbl>
              <a:tblPr firstRow="1" bandRow="1">
                <a:tableStyleId>{F5AB1C69-6EDB-4FF4-983F-18BD219EF322}</a:tableStyleId>
              </a:tblPr>
              <a:tblGrid>
                <a:gridCol w="713289">
                  <a:extLst>
                    <a:ext uri="{9D8B030D-6E8A-4147-A177-3AD203B41FA5}">
                      <a16:colId xmlns:a16="http://schemas.microsoft.com/office/drawing/2014/main" val="20000"/>
                    </a:ext>
                  </a:extLst>
                </a:gridCol>
                <a:gridCol w="1021615">
                  <a:extLst>
                    <a:ext uri="{9D8B030D-6E8A-4147-A177-3AD203B41FA5}">
                      <a16:colId xmlns:a16="http://schemas.microsoft.com/office/drawing/2014/main" val="20001"/>
                    </a:ext>
                  </a:extLst>
                </a:gridCol>
                <a:gridCol w="2881403">
                  <a:extLst>
                    <a:ext uri="{9D8B030D-6E8A-4147-A177-3AD203B41FA5}">
                      <a16:colId xmlns:a16="http://schemas.microsoft.com/office/drawing/2014/main" val="20002"/>
                    </a:ext>
                  </a:extLst>
                </a:gridCol>
              </a:tblGrid>
              <a:tr h="523744">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序号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设施类型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新增设施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442774">
                <a:tc>
                  <a:txBody>
                    <a:bodyPr/>
                    <a:lstStyle/>
                    <a:p>
                      <a:pPr algn="ctr"/>
                      <a:r>
                        <a:rPr lang="en-US" altLang="zh-CN" sz="1600" dirty="0">
                          <a:solidFill>
                            <a:srgbClr val="7030A0"/>
                          </a:solidFill>
                          <a:latin typeface="Times New Roman" panose="02020603050405020304" pitchFamily="18" charset="0"/>
                          <a:cs typeface="Times New Roman" panose="02020603050405020304" pitchFamily="18" charset="0"/>
                        </a:rPr>
                        <a:t>1</a:t>
                      </a:r>
                      <a:endParaRPr lang="zh-CN" altLang="en-US" sz="1600" dirty="0">
                        <a:solidFill>
                          <a:srgbClr val="7030A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过江通道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l"/>
                      <a:r>
                        <a:rPr lang="zh-CN" altLang="en-US" sz="1600" dirty="0">
                          <a:solidFill>
                            <a:srgbClr val="7030A0"/>
                          </a:solidFill>
                          <a:latin typeface="Times New Roman" panose="02020603050405020304" pitchFamily="18" charset="0"/>
                          <a:cs typeface="Times New Roman" panose="02020603050405020304" pitchFamily="18" charset="0"/>
                        </a:rPr>
                        <a:t>五峰山大桥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442451">
                <a:tc>
                  <a:txBody>
                    <a:bodyPr/>
                    <a:lstStyle/>
                    <a:p>
                      <a:pPr algn="ctr"/>
                      <a:r>
                        <a:rPr lang="en-US" altLang="zh-CN" sz="1600" dirty="0">
                          <a:solidFill>
                            <a:srgbClr val="7030A0"/>
                          </a:solidFill>
                          <a:latin typeface="Times New Roman" panose="02020603050405020304" pitchFamily="18" charset="0"/>
                          <a:cs typeface="Times New Roman" panose="02020603050405020304" pitchFamily="18" charset="0"/>
                        </a:rPr>
                        <a:t>2</a:t>
                      </a:r>
                      <a:endParaRPr lang="zh-CN" altLang="en-US" sz="1600" dirty="0">
                        <a:solidFill>
                          <a:srgbClr val="7030A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路段</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CN" altLang="en-US" sz="1600" dirty="0">
                          <a:solidFill>
                            <a:srgbClr val="7030A0"/>
                          </a:solidFill>
                          <a:latin typeface="Times New Roman" panose="02020603050405020304" pitchFamily="18" charset="0"/>
                          <a:cs typeface="Times New Roman" panose="02020603050405020304" pitchFamily="18" charset="0"/>
                        </a:rPr>
                        <a:t>苏锡常南部高速、溧宁高速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42451">
                <a:tc>
                  <a:txBody>
                    <a:bodyPr/>
                    <a:lstStyle/>
                    <a:p>
                      <a:pPr algn="ctr"/>
                      <a:r>
                        <a:rPr lang="en-US" altLang="zh-CN" sz="1600" dirty="0">
                          <a:solidFill>
                            <a:srgbClr val="7030A0"/>
                          </a:solidFill>
                          <a:latin typeface="Times New Roman" panose="02020603050405020304" pitchFamily="18" charset="0"/>
                          <a:cs typeface="Times New Roman" panose="02020603050405020304" pitchFamily="18" charset="0"/>
                        </a:rPr>
                        <a:t>3</a:t>
                      </a:r>
                      <a:endParaRPr lang="zh-CN" altLang="en-US" sz="1600" dirty="0">
                        <a:solidFill>
                          <a:srgbClr val="7030A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枢纽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l"/>
                      <a:r>
                        <a:rPr lang="zh-CN" altLang="en-US" sz="1600" dirty="0">
                          <a:solidFill>
                            <a:srgbClr val="7030A0"/>
                          </a:solidFill>
                          <a:latin typeface="Times New Roman" panose="02020603050405020304" pitchFamily="18" charset="0"/>
                          <a:cs typeface="Times New Roman" panose="02020603050405020304" pitchFamily="18" charset="0"/>
                        </a:rPr>
                        <a:t>前黄、雪堰、南渡南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3"/>
                  </a:ext>
                </a:extLst>
              </a:tr>
              <a:tr h="442451">
                <a:tc>
                  <a:txBody>
                    <a:bodyPr/>
                    <a:lstStyle/>
                    <a:p>
                      <a:pPr algn="ctr"/>
                      <a:r>
                        <a:rPr lang="en-US" altLang="zh-CN" sz="1600" dirty="0">
                          <a:solidFill>
                            <a:srgbClr val="7030A0"/>
                          </a:solidFill>
                          <a:latin typeface="Times New Roman" panose="02020603050405020304" pitchFamily="18" charset="0"/>
                          <a:cs typeface="Times New Roman" panose="02020603050405020304" pitchFamily="18" charset="0"/>
                        </a:rPr>
                        <a:t>4</a:t>
                      </a:r>
                      <a:endParaRPr lang="zh-CN" altLang="en-US" sz="1600" dirty="0">
                        <a:solidFill>
                          <a:srgbClr val="7030A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服务区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zh-CN" altLang="en-US" sz="1600" kern="1200" dirty="0">
                          <a:solidFill>
                            <a:srgbClr val="7030A0"/>
                          </a:solidFill>
                          <a:latin typeface="Times New Roman" panose="02020603050405020304" pitchFamily="18" charset="0"/>
                          <a:ea typeface="+mn-ea"/>
                          <a:cs typeface="Times New Roman" panose="02020603050405020304" pitchFamily="18" charset="0"/>
                        </a:rPr>
                        <a:t>扬州广陵、雪堰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152795">
                <a:tc>
                  <a:txBody>
                    <a:bodyPr/>
                    <a:lstStyle/>
                    <a:p>
                      <a:pPr algn="ctr"/>
                      <a:r>
                        <a:rPr lang="en-US" altLang="zh-CN" sz="1600" dirty="0">
                          <a:solidFill>
                            <a:srgbClr val="7030A0"/>
                          </a:solidFill>
                          <a:latin typeface="Times New Roman" panose="02020603050405020304" pitchFamily="18" charset="0"/>
                          <a:cs typeface="Times New Roman" panose="02020603050405020304" pitchFamily="18" charset="0"/>
                        </a:rPr>
                        <a:t>5</a:t>
                      </a:r>
                      <a:endParaRPr lang="zh-CN" altLang="en-US" sz="1600" dirty="0">
                        <a:solidFill>
                          <a:srgbClr val="7030A0"/>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r>
                        <a:rPr lang="zh-CN" altLang="en-US" sz="1600" dirty="0">
                          <a:solidFill>
                            <a:srgbClr val="7030A0"/>
                          </a:solidFill>
                          <a:latin typeface="Times New Roman" panose="02020603050405020304" pitchFamily="18" charset="0"/>
                          <a:cs typeface="Times New Roman" panose="02020603050405020304" pitchFamily="18" charset="0"/>
                        </a:rPr>
                        <a:t>收费站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l"/>
                      <a:r>
                        <a:rPr lang="zh-CN" altLang="en-US" sz="1600" dirty="0">
                          <a:solidFill>
                            <a:srgbClr val="7030A0"/>
                          </a:solidFill>
                          <a:latin typeface="Times New Roman" panose="02020603050405020304" pitchFamily="18" charset="0"/>
                          <a:cs typeface="Times New Roman" panose="02020603050405020304" pitchFamily="18" charset="0"/>
                        </a:rPr>
                        <a:t>阳山园博园、江都港、李典头桥、高桥、镇江新区北、运村、太湖湾、马山、军嶂、吕梁、花果山机场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5"/>
                  </a:ext>
                </a:extLst>
              </a:tr>
            </a:tbl>
          </a:graphicData>
        </a:graphic>
      </p:graphicFrame>
      <p:pic>
        <p:nvPicPr>
          <p:cNvPr id="4" name="图片 3"/>
          <p:cNvPicPr>
            <a:picLocks noChangeAspect="1"/>
          </p:cNvPicPr>
          <p:nvPr/>
        </p:nvPicPr>
        <p:blipFill>
          <a:blip r:embed="rId4"/>
          <a:stretch>
            <a:fillRect/>
          </a:stretch>
        </p:blipFill>
        <p:spPr>
          <a:xfrm>
            <a:off x="4930084" y="80092"/>
            <a:ext cx="7206349" cy="673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61538" y="2218067"/>
            <a:ext cx="3799362" cy="2259080"/>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200" dirty="0">
                <a:solidFill>
                  <a:srgbClr val="7030A0"/>
                </a:solidFill>
                <a:latin typeface="Times New Roman" panose="02020603050405020304" pitchFamily="18" charset="0"/>
                <a:cs typeface="Times New Roman" panose="02020603050405020304" pitchFamily="18" charset="0"/>
              </a:rPr>
              <a:t>春节期间，全省有</a:t>
            </a:r>
            <a:r>
              <a:rPr lang="en-US" altLang="zh-CN" sz="2200" b="1" dirty="0">
                <a:solidFill>
                  <a:srgbClr val="7030A0"/>
                </a:solidFill>
                <a:latin typeface="Times New Roman" panose="02020603050405020304" pitchFamily="18" charset="0"/>
                <a:cs typeface="Times New Roman" panose="02020603050405020304" pitchFamily="18" charset="0"/>
              </a:rPr>
              <a:t>8</a:t>
            </a:r>
            <a:r>
              <a:rPr lang="zh-CN" altLang="en-US" sz="2200" b="1" dirty="0">
                <a:solidFill>
                  <a:srgbClr val="7030A0"/>
                </a:solidFill>
                <a:latin typeface="Times New Roman" panose="02020603050405020304" pitchFamily="18" charset="0"/>
                <a:cs typeface="Times New Roman" panose="02020603050405020304" pitchFamily="18" charset="0"/>
              </a:rPr>
              <a:t>处</a:t>
            </a:r>
            <a:r>
              <a:rPr lang="zh-CN" altLang="en-US" sz="2200" dirty="0">
                <a:solidFill>
                  <a:srgbClr val="7030A0"/>
                </a:solidFill>
                <a:latin typeface="Times New Roman" panose="02020603050405020304" pitchFamily="18" charset="0"/>
                <a:cs typeface="Times New Roman" panose="02020603050405020304" pitchFamily="18" charset="0"/>
              </a:rPr>
              <a:t>高速公路路段节点处于施工状态，主要为高速公路改扩建施工。</a:t>
            </a:r>
          </a:p>
        </p:txBody>
      </p:sp>
      <p:sp>
        <p:nvSpPr>
          <p:cNvPr id="19" name="文本框 18"/>
          <p:cNvSpPr txBox="1"/>
          <p:nvPr/>
        </p:nvSpPr>
        <p:spPr>
          <a:xfrm>
            <a:off x="992331" y="291739"/>
            <a:ext cx="408316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2</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、高速施工路段节点</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pic>
        <p:nvPicPr>
          <p:cNvPr id="3" name="图片 2"/>
          <p:cNvPicPr>
            <a:picLocks noChangeAspect="1"/>
          </p:cNvPicPr>
          <p:nvPr/>
        </p:nvPicPr>
        <p:blipFill>
          <a:blip r:embed="rId4"/>
          <a:srcRect l="2330" r="2330"/>
          <a:stretch/>
        </p:blipFill>
        <p:spPr>
          <a:xfrm>
            <a:off x="5217656" y="72525"/>
            <a:ext cx="6911447" cy="67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92331" y="291739"/>
            <a:ext cx="408316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2</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、高速施工路段节点</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1384755194"/>
              </p:ext>
            </p:extLst>
          </p:nvPr>
        </p:nvGraphicFramePr>
        <p:xfrm>
          <a:off x="709808" y="952076"/>
          <a:ext cx="11142313" cy="5524768"/>
        </p:xfrm>
        <a:graphic>
          <a:graphicData uri="http://schemas.openxmlformats.org/drawingml/2006/table">
            <a:tbl>
              <a:tblPr firstRow="1" firstCol="1" bandRow="1">
                <a:tableStyleId>{21E4AEA4-8DFA-4A89-87EB-49C32662AFE0}</a:tableStyleId>
              </a:tblPr>
              <a:tblGrid>
                <a:gridCol w="615859">
                  <a:extLst>
                    <a:ext uri="{9D8B030D-6E8A-4147-A177-3AD203B41FA5}">
                      <a16:colId xmlns:a16="http://schemas.microsoft.com/office/drawing/2014/main" val="20000"/>
                    </a:ext>
                  </a:extLst>
                </a:gridCol>
                <a:gridCol w="1344584">
                  <a:extLst>
                    <a:ext uri="{9D8B030D-6E8A-4147-A177-3AD203B41FA5}">
                      <a16:colId xmlns:a16="http://schemas.microsoft.com/office/drawing/2014/main" val="20001"/>
                    </a:ext>
                  </a:extLst>
                </a:gridCol>
                <a:gridCol w="4089861">
                  <a:extLst>
                    <a:ext uri="{9D8B030D-6E8A-4147-A177-3AD203B41FA5}">
                      <a16:colId xmlns:a16="http://schemas.microsoft.com/office/drawing/2014/main" val="20002"/>
                    </a:ext>
                  </a:extLst>
                </a:gridCol>
                <a:gridCol w="1204480">
                  <a:extLst>
                    <a:ext uri="{9D8B030D-6E8A-4147-A177-3AD203B41FA5}">
                      <a16:colId xmlns:a16="http://schemas.microsoft.com/office/drawing/2014/main" val="20003"/>
                    </a:ext>
                  </a:extLst>
                </a:gridCol>
                <a:gridCol w="3887529">
                  <a:extLst>
                    <a:ext uri="{9D8B030D-6E8A-4147-A177-3AD203B41FA5}">
                      <a16:colId xmlns:a16="http://schemas.microsoft.com/office/drawing/2014/main" val="20004"/>
                    </a:ext>
                  </a:extLst>
                </a:gridCol>
              </a:tblGrid>
              <a:tr h="419190">
                <a:tc>
                  <a:txBody>
                    <a:bodyPr/>
                    <a:lstStyle/>
                    <a:p>
                      <a:pPr marR="28575" algn="ctr">
                        <a:lnSpc>
                          <a:spcPct val="100000"/>
                        </a:lnSpc>
                      </a:pPr>
                      <a:r>
                        <a:rPr lang="zh-CN" sz="1600" dirty="0">
                          <a:solidFill>
                            <a:srgbClr val="7030A0"/>
                          </a:solidFill>
                          <a:effectLst/>
                          <a:latin typeface="Times New Roman" panose="02020603050405020304" pitchFamily="18" charset="0"/>
                          <a:cs typeface="Times New Roman" panose="02020603050405020304" pitchFamily="18" charset="0"/>
                        </a:rPr>
                        <a:t>序号</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00000"/>
                        </a:lnSpc>
                      </a:pPr>
                      <a:r>
                        <a:rPr lang="zh-CN" sz="1600" dirty="0">
                          <a:solidFill>
                            <a:srgbClr val="7030A0"/>
                          </a:solidFill>
                          <a:effectLst/>
                          <a:latin typeface="Times New Roman" panose="02020603050405020304" pitchFamily="18" charset="0"/>
                          <a:cs typeface="Times New Roman" panose="02020603050405020304" pitchFamily="18" charset="0"/>
                        </a:rPr>
                        <a:t>路段</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00000"/>
                        </a:lnSpc>
                      </a:pPr>
                      <a:r>
                        <a:rPr lang="zh-CN" sz="1600" dirty="0">
                          <a:solidFill>
                            <a:srgbClr val="7030A0"/>
                          </a:solidFill>
                          <a:effectLst/>
                          <a:latin typeface="Times New Roman" panose="02020603050405020304" pitchFamily="18" charset="0"/>
                          <a:cs typeface="Times New Roman" panose="02020603050405020304" pitchFamily="18" charset="0"/>
                        </a:rPr>
                        <a:t>桩号</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00000"/>
                        </a:lnSpc>
                      </a:pPr>
                      <a:r>
                        <a:rPr lang="zh-CN" sz="1600" dirty="0">
                          <a:solidFill>
                            <a:srgbClr val="7030A0"/>
                          </a:solidFill>
                          <a:effectLst/>
                          <a:latin typeface="Times New Roman" panose="02020603050405020304" pitchFamily="18" charset="0"/>
                          <a:cs typeface="Times New Roman" panose="02020603050405020304" pitchFamily="18" charset="0"/>
                        </a:rPr>
                        <a:t>位置</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00000"/>
                        </a:lnSpc>
                      </a:pPr>
                      <a:r>
                        <a:rPr lang="zh-CN" sz="1600" dirty="0">
                          <a:solidFill>
                            <a:srgbClr val="7030A0"/>
                          </a:solidFill>
                          <a:effectLst/>
                          <a:latin typeface="Times New Roman" panose="02020603050405020304" pitchFamily="18" charset="0"/>
                          <a:cs typeface="Times New Roman" panose="02020603050405020304" pitchFamily="18" charset="0"/>
                        </a:rPr>
                        <a:t>施工信息</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extLst>
                  <a:ext uri="{0D108BD9-81ED-4DB2-BD59-A6C34878D82A}">
                    <a16:rowId xmlns:a16="http://schemas.microsoft.com/office/drawing/2014/main" val="10000"/>
                  </a:ext>
                </a:extLst>
              </a:tr>
              <a:tr h="2940991">
                <a:tc>
                  <a:txBody>
                    <a:bodyPr/>
                    <a:lstStyle/>
                    <a:p>
                      <a:pPr algn="ctr">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1</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algn="ctr">
                        <a:lnSpc>
                          <a:spcPct val="150000"/>
                        </a:lnSpc>
                      </a:pPr>
                      <a:r>
                        <a:rPr lang="en-US" sz="1800" kern="100" dirty="0">
                          <a:solidFill>
                            <a:srgbClr val="7030A0"/>
                          </a:solidFill>
                          <a:effectLst/>
                          <a:latin typeface="Times New Roman" panose="02020603050405020304" pitchFamily="18" charset="0"/>
                          <a:cs typeface="Times New Roman" panose="02020603050405020304" pitchFamily="18" charset="0"/>
                        </a:rPr>
                        <a:t>G2</a:t>
                      </a:r>
                      <a:endParaRPr lang="zh-CN" sz="1800" kern="100" dirty="0">
                        <a:solidFill>
                          <a:srgbClr val="7030A0"/>
                        </a:solidFill>
                        <a:effectLst/>
                        <a:latin typeface="Times New Roman" panose="02020603050405020304" pitchFamily="18" charset="0"/>
                        <a:cs typeface="Times New Roman" panose="02020603050405020304" pitchFamily="18" charset="0"/>
                      </a:endParaRPr>
                    </a:p>
                    <a:p>
                      <a:pPr algn="ctr">
                        <a:lnSpc>
                          <a:spcPct val="150000"/>
                        </a:lnSpc>
                      </a:pPr>
                      <a:r>
                        <a:rPr lang="zh-CN" sz="1800" kern="100" dirty="0">
                          <a:solidFill>
                            <a:srgbClr val="7030A0"/>
                          </a:solidFill>
                          <a:effectLst/>
                          <a:latin typeface="Times New Roman" panose="02020603050405020304" pitchFamily="18" charset="0"/>
                          <a:cs typeface="Times New Roman" panose="02020603050405020304" pitchFamily="18" charset="0"/>
                        </a:rPr>
                        <a:t>京沪高速</a:t>
                      </a:r>
                      <a:endParaRPr lang="zh-CN" sz="18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600" kern="100" dirty="0">
                          <a:solidFill>
                            <a:srgbClr val="7030A0"/>
                          </a:solidFill>
                          <a:effectLst/>
                          <a:latin typeface="Times New Roman" panose="02020603050405020304" pitchFamily="18" charset="0"/>
                          <a:cs typeface="Times New Roman" panose="02020603050405020304" pitchFamily="18" charset="0"/>
                        </a:rPr>
                        <a:t>K710+000-K732+820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K739+950-K740+650</a:t>
                      </a:r>
                      <a:r>
                        <a:rPr lang="zh-CN" altLang="zh-CN" sz="1600" kern="100" dirty="0">
                          <a:solidFill>
                            <a:srgbClr val="7030A0"/>
                          </a:solidFill>
                          <a:effectLst/>
                          <a:latin typeface="Times New Roman" panose="02020603050405020304" pitchFamily="18" charset="0"/>
                          <a:cs typeface="Times New Roman" panose="02020603050405020304" pitchFamily="18" charset="0"/>
                        </a:rPr>
                        <a:t>；</a:t>
                      </a:r>
                      <a:endParaRPr lang="en-US" altLang="zh-CN" sz="1600" kern="100" dirty="0">
                        <a:solidFill>
                          <a:srgbClr val="7030A0"/>
                        </a:solidFill>
                        <a:effectLst/>
                        <a:latin typeface="Times New Roman" panose="02020603050405020304" pitchFamily="18" charset="0"/>
                        <a:cs typeface="Times New Roman" panose="02020603050405020304" pitchFamily="18" charset="0"/>
                      </a:endParaRPr>
                    </a:p>
                    <a:p>
                      <a:pPr algn="l">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K750+650-K753+700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K757+550-K761+400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K761+500-K770+900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K772+440-K776+580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K781+680-K782+315</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K783+200-K784+300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endParaRPr lang="en-US" altLang="zh-CN" sz="1600" kern="100" dirty="0">
                        <a:solidFill>
                          <a:srgbClr val="7030A0"/>
                        </a:solidFill>
                        <a:effectLst/>
                        <a:latin typeface="Times New Roman" panose="02020603050405020304" pitchFamily="18" charset="0"/>
                        <a:cs typeface="Times New Roman" panose="02020603050405020304" pitchFamily="18" charset="0"/>
                      </a:endParaRPr>
                    </a:p>
                    <a:p>
                      <a:pPr algn="l">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K788+000-K790+600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K794+000-K796+240</a:t>
                      </a:r>
                      <a:r>
                        <a:rPr lang="zh-CN" sz="1600" kern="100" dirty="0">
                          <a:solidFill>
                            <a:srgbClr val="7030A0"/>
                          </a:solidFill>
                          <a:effectLst/>
                          <a:latin typeface="Times New Roman" panose="02020603050405020304" pitchFamily="18" charset="0"/>
                          <a:cs typeface="Times New Roman" panose="02020603050405020304" pitchFamily="18" charset="0"/>
                        </a:rPr>
                        <a:t>；</a:t>
                      </a:r>
                      <a:endParaRPr lang="en-US" altLang="zh-CN" sz="1600" kern="100" dirty="0">
                        <a:solidFill>
                          <a:srgbClr val="7030A0"/>
                        </a:solidFill>
                        <a:effectLst/>
                        <a:latin typeface="Times New Roman" panose="02020603050405020304" pitchFamily="18" charset="0"/>
                        <a:cs typeface="Times New Roman" panose="02020603050405020304" pitchFamily="18" charset="0"/>
                      </a:endParaRPr>
                    </a:p>
                    <a:p>
                      <a:pPr algn="l">
                        <a:lnSpc>
                          <a:spcPct val="100000"/>
                        </a:lnSpc>
                      </a:pPr>
                      <a:r>
                        <a:rPr lang="en-US" altLang="zh-CN" sz="1600" kern="100" dirty="0">
                          <a:solidFill>
                            <a:srgbClr val="7030A0"/>
                          </a:solidFill>
                          <a:effectLst/>
                          <a:latin typeface="Times New Roman" panose="02020603050405020304" pitchFamily="18" charset="0"/>
                          <a:cs typeface="Times New Roman" panose="02020603050405020304" pitchFamily="18" charset="0"/>
                        </a:rPr>
                        <a:t>K807+300-K808+900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K817+240-K823+445</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endParaRPr lang="en-US" altLang="zh-CN" sz="1600" kern="100" dirty="0">
                        <a:solidFill>
                          <a:srgbClr val="7030A0"/>
                        </a:solidFill>
                        <a:effectLst/>
                        <a:latin typeface="Times New Roman" panose="02020603050405020304" pitchFamily="18" charset="0"/>
                        <a:cs typeface="Times New Roman" panose="02020603050405020304" pitchFamily="18" charset="0"/>
                      </a:endParaRPr>
                    </a:p>
                    <a:p>
                      <a:pPr algn="l">
                        <a:lnSpc>
                          <a:spcPct val="100000"/>
                        </a:lnSpc>
                      </a:pPr>
                      <a:r>
                        <a:rPr lang="en-US" altLang="zh-CN" sz="1600" kern="100" dirty="0">
                          <a:solidFill>
                            <a:srgbClr val="7030A0"/>
                          </a:solidFill>
                          <a:effectLst/>
                          <a:latin typeface="Times New Roman" panose="02020603050405020304" pitchFamily="18" charset="0"/>
                          <a:cs typeface="Times New Roman" panose="02020603050405020304" pitchFamily="18" charset="0"/>
                        </a:rPr>
                        <a:t>K825+350-K827+200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K835+740-K837+147</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endParaRPr lang="zh-CN" sz="1600" kern="100" dirty="0">
                        <a:solidFill>
                          <a:srgbClr val="7030A0"/>
                        </a:solidFill>
                        <a:effectLst/>
                        <a:latin typeface="Times New Roman" panose="02020603050405020304" pitchFamily="18" charset="0"/>
                        <a:cs typeface="Times New Roman" panose="02020603050405020304" pitchFamily="18" charset="0"/>
                      </a:endParaRPr>
                    </a:p>
                    <a:p>
                      <a:pPr algn="l">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K834+400-K835+540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K839+400-K841+500</a:t>
                      </a:r>
                      <a:r>
                        <a:rPr lang="zh-CN" sz="1600" kern="100" dirty="0">
                          <a:solidFill>
                            <a:srgbClr val="7030A0"/>
                          </a:solidFill>
                          <a:effectLst/>
                          <a:latin typeface="Times New Roman" panose="02020603050405020304" pitchFamily="18" charset="0"/>
                          <a:cs typeface="Times New Roman" panose="02020603050405020304" pitchFamily="18" charset="0"/>
                        </a:rPr>
                        <a:t>；</a:t>
                      </a:r>
                    </a:p>
                    <a:p>
                      <a:pPr algn="l">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K847+400-K849+600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kern="100" dirty="0">
                          <a:solidFill>
                            <a:srgbClr val="7030A0"/>
                          </a:solidFill>
                          <a:effectLst/>
                          <a:latin typeface="Times New Roman" panose="02020603050405020304" pitchFamily="18" charset="0"/>
                          <a:cs typeface="Times New Roman" panose="02020603050405020304" pitchFamily="18" charset="0"/>
                        </a:rPr>
                        <a:t>K852+600-K857+300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K866+000-K878+700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K905+000-K907+000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K921+900-K928+150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K929+500-K930+500</a:t>
                      </a:r>
                      <a:r>
                        <a:rPr lang="zh-CN" sz="1600" kern="100" dirty="0">
                          <a:solidFill>
                            <a:srgbClr val="7030A0"/>
                          </a:solidFill>
                          <a:effectLst/>
                          <a:latin typeface="Times New Roman" panose="02020603050405020304" pitchFamily="18" charset="0"/>
                          <a:cs typeface="Times New Roman" panose="02020603050405020304" pitchFamily="18" charset="0"/>
                        </a:rPr>
                        <a:t>；</a:t>
                      </a:r>
                      <a:r>
                        <a:rPr lang="en-US" sz="1600" kern="100" dirty="0">
                          <a:solidFill>
                            <a:srgbClr val="7030A0"/>
                          </a:solidFill>
                          <a:effectLst/>
                          <a:latin typeface="Times New Roman" panose="02020603050405020304" pitchFamily="18" charset="0"/>
                          <a:cs typeface="Times New Roman" panose="02020603050405020304" pitchFamily="18" charset="0"/>
                        </a:rPr>
                        <a:t>K946+000-K947+700</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en-US" altLang="zh-CN" sz="1600" b="0" kern="100" dirty="0">
                          <a:solidFill>
                            <a:srgbClr val="7030A0"/>
                          </a:solidFill>
                          <a:effectLst/>
                          <a:latin typeface="Times New Roman" panose="02020603050405020304" pitchFamily="18" charset="0"/>
                          <a:ea typeface="+mn-ea"/>
                          <a:cs typeface="Times New Roman" panose="02020603050405020304" pitchFamily="18" charset="0"/>
                        </a:rPr>
                        <a:t>K951+400-K952+600</a:t>
                      </a:r>
                      <a:r>
                        <a:rPr lang="zh-CN" altLang="en-US" sz="1600" b="0" kern="100" dirty="0">
                          <a:solidFill>
                            <a:srgbClr val="7030A0"/>
                          </a:solidFill>
                          <a:effectLst/>
                          <a:latin typeface="Times New Roman" panose="02020603050405020304" pitchFamily="18" charset="0"/>
                          <a:ea typeface="+mn-ea"/>
                          <a:cs typeface="Times New Roman" panose="02020603050405020304" pitchFamily="18" charset="0"/>
                        </a:rPr>
                        <a:t>；</a:t>
                      </a:r>
                      <a:endParaRPr lang="en-US" altLang="zh-CN" sz="1600" b="0" kern="100" dirty="0">
                        <a:solidFill>
                          <a:srgbClr val="7030A0"/>
                        </a:solidFill>
                        <a:effectLst/>
                        <a:latin typeface="Times New Roman" panose="02020603050405020304" pitchFamily="18" charset="0"/>
                        <a:ea typeface="+mn-ea"/>
                        <a:cs typeface="Times New Roman" panose="02020603050405020304" pitchFamily="18" charset="0"/>
                      </a:endParaRPr>
                    </a:p>
                    <a:p>
                      <a:pPr algn="l">
                        <a:lnSpc>
                          <a:spcPct val="100000"/>
                        </a:lnSpc>
                      </a:pPr>
                      <a:r>
                        <a:rPr lang="en-US" altLang="zh-CN" sz="1600" b="0" kern="100" dirty="0">
                          <a:solidFill>
                            <a:srgbClr val="7030A0"/>
                          </a:solidFill>
                          <a:effectLst/>
                          <a:latin typeface="Times New Roman" panose="02020603050405020304" pitchFamily="18" charset="0"/>
                          <a:ea typeface="+mn-ea"/>
                          <a:cs typeface="Times New Roman" panose="02020603050405020304" pitchFamily="18" charset="0"/>
                        </a:rPr>
                        <a:t>K966+200-K969+500</a:t>
                      </a:r>
                      <a:endParaRPr lang="zh-CN" sz="16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algn="ctr">
                        <a:lnSpc>
                          <a:spcPct val="150000"/>
                        </a:lnSpc>
                      </a:pPr>
                      <a:r>
                        <a:rPr lang="zh-CN" sz="1600" kern="100" dirty="0">
                          <a:solidFill>
                            <a:srgbClr val="7030A0"/>
                          </a:solidFill>
                          <a:effectLst/>
                          <a:latin typeface="Times New Roman" panose="02020603050405020304" pitchFamily="18" charset="0"/>
                          <a:cs typeface="Times New Roman" panose="02020603050405020304" pitchFamily="18" charset="0"/>
                        </a:rPr>
                        <a:t>苏鲁省界</a:t>
                      </a:r>
                      <a:r>
                        <a:rPr lang="en-US" sz="1600" kern="100" dirty="0">
                          <a:solidFill>
                            <a:srgbClr val="7030A0"/>
                          </a:solidFill>
                          <a:effectLst/>
                          <a:latin typeface="Times New Roman" panose="02020603050405020304" pitchFamily="18" charset="0"/>
                          <a:cs typeface="Times New Roman" panose="02020603050405020304" pitchFamily="18" charset="0"/>
                        </a:rPr>
                        <a:t>-</a:t>
                      </a:r>
                    </a:p>
                    <a:p>
                      <a:pPr algn="ctr">
                        <a:lnSpc>
                          <a:spcPct val="150000"/>
                        </a:lnSpc>
                      </a:pPr>
                      <a:r>
                        <a:rPr lang="zh-CN" sz="1600" kern="100" dirty="0">
                          <a:solidFill>
                            <a:srgbClr val="7030A0"/>
                          </a:solidFill>
                          <a:effectLst/>
                          <a:latin typeface="Times New Roman" panose="02020603050405020304" pitchFamily="18" charset="0"/>
                          <a:cs typeface="Times New Roman" panose="02020603050405020304" pitchFamily="18" charset="0"/>
                        </a:rPr>
                        <a:t>江都东互通</a:t>
                      </a:r>
                      <a:endParaRPr lang="zh-CN" sz="16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algn="just">
                        <a:lnSpc>
                          <a:spcPct val="150000"/>
                        </a:lnSpc>
                      </a:pPr>
                      <a:r>
                        <a:rPr lang="zh-CN" sz="1600" kern="100" dirty="0">
                          <a:solidFill>
                            <a:srgbClr val="7030A0"/>
                          </a:solidFill>
                          <a:effectLst/>
                          <a:latin typeface="Times New Roman" panose="02020603050405020304" pitchFamily="18" charset="0"/>
                          <a:cs typeface="Times New Roman" panose="02020603050405020304" pitchFamily="18" charset="0"/>
                        </a:rPr>
                        <a:t>因京沪高速改扩建施工，部分路段半幅封闭，借对向第一车道通行，并关闭新沂东、沭阳北、胡集、淮安北、泾河、真武、江都东双向出入口，关闭宝应和高邮往上海方向出入口；新沂枢纽、王兴枢纽、楚州枢纽、丁伙枢纽部分匝道关闭</a:t>
                      </a:r>
                      <a:endParaRPr lang="zh-CN" sz="16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extLst>
                  <a:ext uri="{0D108BD9-81ED-4DB2-BD59-A6C34878D82A}">
                    <a16:rowId xmlns:a16="http://schemas.microsoft.com/office/drawing/2014/main" val="10001"/>
                  </a:ext>
                </a:extLst>
              </a:tr>
              <a:tr h="838378">
                <a:tc>
                  <a:txBody>
                    <a:bodyPr/>
                    <a:lstStyle/>
                    <a:p>
                      <a:pPr algn="ctr">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2</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algn="ctr">
                        <a:lnSpc>
                          <a:spcPct val="150000"/>
                        </a:lnSpc>
                      </a:pPr>
                      <a:r>
                        <a:rPr lang="en-US" altLang="zh-CN" sz="1800" dirty="0">
                          <a:solidFill>
                            <a:srgbClr val="7030A0"/>
                          </a:solidFill>
                          <a:latin typeface="Times New Roman" panose="02020603050405020304" pitchFamily="18" charset="0"/>
                          <a:cs typeface="Times New Roman" panose="02020603050405020304" pitchFamily="18" charset="0"/>
                        </a:rPr>
                        <a:t>G2</a:t>
                      </a:r>
                    </a:p>
                    <a:p>
                      <a:pPr algn="ctr">
                        <a:lnSpc>
                          <a:spcPct val="150000"/>
                        </a:lnSpc>
                      </a:pPr>
                      <a:r>
                        <a:rPr lang="zh-CN" altLang="en-US" sz="1800" dirty="0">
                          <a:solidFill>
                            <a:srgbClr val="7030A0"/>
                          </a:solidFill>
                          <a:latin typeface="Times New Roman" panose="02020603050405020304" pitchFamily="18" charset="0"/>
                          <a:cs typeface="Times New Roman" panose="02020603050405020304" pitchFamily="18" charset="0"/>
                        </a:rPr>
                        <a:t>京沪高速</a:t>
                      </a:r>
                    </a:p>
                  </a:txBody>
                  <a:tcPr marL="34189" marR="34189" marT="0" marB="0" anchor="ctr">
                    <a:solidFill>
                      <a:srgbClr val="FAF2E4"/>
                    </a:solidFill>
                  </a:tcPr>
                </a:tc>
                <a:tc>
                  <a:txBody>
                    <a:bodyPr/>
                    <a:lstStyle/>
                    <a:p>
                      <a:pPr algn="ctr">
                        <a:lnSpc>
                          <a:spcPct val="100000"/>
                        </a:lnSpc>
                      </a:pPr>
                      <a:r>
                        <a:rPr lang="en-US" altLang="zh-CN" sz="1600" dirty="0">
                          <a:solidFill>
                            <a:srgbClr val="7030A0"/>
                          </a:solidFill>
                          <a:latin typeface="Times New Roman" panose="02020603050405020304" pitchFamily="18" charset="0"/>
                          <a:cs typeface="Times New Roman" panose="02020603050405020304" pitchFamily="18" charset="0"/>
                        </a:rPr>
                        <a:t>K1152</a:t>
                      </a:r>
                      <a:endParaRPr lang="zh-CN" altLang="en-US" sz="1600" dirty="0">
                        <a:solidFill>
                          <a:srgbClr val="7030A0"/>
                        </a:solidFill>
                        <a:latin typeface="Times New Roman" panose="02020603050405020304" pitchFamily="18" charset="0"/>
                        <a:cs typeface="Times New Roman" panose="02020603050405020304" pitchFamily="18" charset="0"/>
                      </a:endParaRPr>
                    </a:p>
                  </a:txBody>
                  <a:tcPr marL="34189" marR="34189" marT="0" marB="0" anchor="ctr">
                    <a:solidFill>
                      <a:srgbClr val="FAF2E4"/>
                    </a:solidFill>
                  </a:tcPr>
                </a:tc>
                <a:tc>
                  <a:txBody>
                    <a:bodyPr/>
                    <a:lstStyle/>
                    <a:p>
                      <a:pPr algn="ctr">
                        <a:lnSpc>
                          <a:spcPct val="150000"/>
                        </a:lnSpc>
                      </a:pPr>
                      <a:r>
                        <a:rPr lang="zh-CN" altLang="en-US" sz="1600" dirty="0">
                          <a:solidFill>
                            <a:srgbClr val="7030A0"/>
                          </a:solidFill>
                          <a:latin typeface="Times New Roman" panose="02020603050405020304" pitchFamily="18" charset="0"/>
                          <a:cs typeface="Times New Roman" panose="02020603050405020304" pitchFamily="18" charset="0"/>
                        </a:rPr>
                        <a:t>阳澄湖互通</a:t>
                      </a:r>
                    </a:p>
                  </a:txBody>
                  <a:tcPr marL="34189" marR="34189" marT="0" marB="0" anchor="ctr">
                    <a:solidFill>
                      <a:srgbClr val="FAF2E4"/>
                    </a:solidFill>
                  </a:tcPr>
                </a:tc>
                <a:tc>
                  <a:txBody>
                    <a:bodyPr/>
                    <a:lstStyle/>
                    <a:p>
                      <a:pPr>
                        <a:lnSpc>
                          <a:spcPct val="150000"/>
                        </a:lnSpc>
                      </a:pPr>
                      <a:r>
                        <a:rPr lang="zh-CN" altLang="en-US" sz="1600" dirty="0">
                          <a:solidFill>
                            <a:srgbClr val="7030A0"/>
                          </a:solidFill>
                          <a:latin typeface="Times New Roman" panose="02020603050405020304" pitchFamily="18" charset="0"/>
                          <a:cs typeface="Times New Roman" panose="02020603050405020304" pitchFamily="18" charset="0"/>
                        </a:rPr>
                        <a:t>因收费站改建施工，关闭阳澄湖收费站双向出入口</a:t>
                      </a:r>
                    </a:p>
                  </a:txBody>
                  <a:tcPr marL="34189" marR="34189" marT="0" marB="0" anchor="ctr">
                    <a:solidFill>
                      <a:srgbClr val="FAF2E4"/>
                    </a:solidFill>
                  </a:tcPr>
                </a:tc>
                <a:extLst>
                  <a:ext uri="{0D108BD9-81ED-4DB2-BD59-A6C34878D82A}">
                    <a16:rowId xmlns:a16="http://schemas.microsoft.com/office/drawing/2014/main" val="10002"/>
                  </a:ext>
                </a:extLst>
              </a:tr>
              <a:tr h="1078539">
                <a:tc>
                  <a:txBody>
                    <a:bodyPr/>
                    <a:lstStyle/>
                    <a:p>
                      <a:pPr algn="ctr">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3</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algn="ctr">
                        <a:lnSpc>
                          <a:spcPct val="150000"/>
                        </a:lnSpc>
                      </a:pPr>
                      <a:r>
                        <a:rPr lang="en-US" sz="1800" kern="100" dirty="0">
                          <a:solidFill>
                            <a:srgbClr val="7030A0"/>
                          </a:solidFill>
                          <a:effectLst/>
                          <a:latin typeface="Times New Roman" panose="02020603050405020304" pitchFamily="18" charset="0"/>
                          <a:cs typeface="Times New Roman" panose="02020603050405020304" pitchFamily="18" charset="0"/>
                        </a:rPr>
                        <a:t>G1516</a:t>
                      </a:r>
                      <a:endParaRPr lang="zh-CN" sz="1800" kern="100" dirty="0">
                        <a:solidFill>
                          <a:srgbClr val="7030A0"/>
                        </a:solidFill>
                        <a:effectLst/>
                        <a:latin typeface="Times New Roman" panose="02020603050405020304" pitchFamily="18" charset="0"/>
                        <a:cs typeface="Times New Roman" panose="02020603050405020304" pitchFamily="18" charset="0"/>
                      </a:endParaRPr>
                    </a:p>
                    <a:p>
                      <a:pPr algn="ctr">
                        <a:lnSpc>
                          <a:spcPct val="150000"/>
                        </a:lnSpc>
                      </a:pPr>
                      <a:r>
                        <a:rPr lang="zh-CN" sz="1800" kern="100" dirty="0">
                          <a:solidFill>
                            <a:srgbClr val="7030A0"/>
                          </a:solidFill>
                          <a:effectLst/>
                          <a:latin typeface="Times New Roman" panose="02020603050405020304" pitchFamily="18" charset="0"/>
                          <a:cs typeface="Times New Roman" panose="02020603050405020304" pitchFamily="18" charset="0"/>
                        </a:rPr>
                        <a:t>盐洛高速</a:t>
                      </a:r>
                      <a:endParaRPr lang="zh-CN" sz="18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algn="ctr">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K142+65-K144+050</a:t>
                      </a:r>
                      <a:endParaRPr lang="zh-CN" sz="16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algn="ctr">
                        <a:lnSpc>
                          <a:spcPct val="150000"/>
                        </a:lnSpc>
                      </a:pPr>
                      <a:r>
                        <a:rPr lang="zh-CN" sz="1600" kern="100" dirty="0">
                          <a:solidFill>
                            <a:srgbClr val="7030A0"/>
                          </a:solidFill>
                          <a:effectLst/>
                          <a:latin typeface="Times New Roman" panose="02020603050405020304" pitchFamily="18" charset="0"/>
                          <a:cs typeface="Times New Roman" panose="02020603050405020304" pitchFamily="18" charset="0"/>
                        </a:rPr>
                        <a:t>车桥服务区</a:t>
                      </a:r>
                      <a:r>
                        <a:rPr lang="en-US" sz="1600" kern="100" dirty="0">
                          <a:solidFill>
                            <a:srgbClr val="7030A0"/>
                          </a:solidFill>
                          <a:effectLst/>
                          <a:latin typeface="Times New Roman" panose="02020603050405020304" pitchFamily="18" charset="0"/>
                          <a:cs typeface="Times New Roman" panose="02020603050405020304" pitchFamily="18" charset="0"/>
                        </a:rPr>
                        <a:t>-</a:t>
                      </a:r>
                    </a:p>
                    <a:p>
                      <a:pPr algn="ctr">
                        <a:lnSpc>
                          <a:spcPct val="150000"/>
                        </a:lnSpc>
                      </a:pPr>
                      <a:r>
                        <a:rPr lang="zh-CN" sz="1600" kern="100" dirty="0">
                          <a:solidFill>
                            <a:srgbClr val="7030A0"/>
                          </a:solidFill>
                          <a:effectLst/>
                          <a:latin typeface="Times New Roman" panose="02020603050405020304" pitchFamily="18" charset="0"/>
                          <a:cs typeface="Times New Roman" panose="02020603050405020304" pitchFamily="18" charset="0"/>
                        </a:rPr>
                        <a:t>石塘互通</a:t>
                      </a:r>
                      <a:endParaRPr lang="zh-CN" sz="16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algn="just">
                        <a:lnSpc>
                          <a:spcPct val="150000"/>
                        </a:lnSpc>
                      </a:pPr>
                      <a:r>
                        <a:rPr lang="zh-CN" sz="1600" kern="100" dirty="0">
                          <a:solidFill>
                            <a:srgbClr val="7030A0"/>
                          </a:solidFill>
                          <a:effectLst/>
                          <a:latin typeface="Times New Roman" panose="02020603050405020304" pitchFamily="18" charset="0"/>
                          <a:cs typeface="Times New Roman" panose="02020603050405020304" pitchFamily="18" charset="0"/>
                        </a:rPr>
                        <a:t>因楚州枢纽改扩建施工，往盐城方向半幅封闭，借宿迁方向第一车道通行</a:t>
                      </a:r>
                      <a:r>
                        <a:rPr lang="zh-CN" altLang="en-US" sz="1600" kern="100" dirty="0">
                          <a:solidFill>
                            <a:srgbClr val="7030A0"/>
                          </a:solidFill>
                          <a:effectLst/>
                          <a:latin typeface="Times New Roman" panose="02020603050405020304" pitchFamily="18" charset="0"/>
                          <a:cs typeface="Times New Roman" panose="02020603050405020304" pitchFamily="18" charset="0"/>
                        </a:rPr>
                        <a:t>；</a:t>
                      </a:r>
                      <a:r>
                        <a:rPr lang="zh-CN" altLang="zh-CN" sz="1600" kern="100" dirty="0">
                          <a:solidFill>
                            <a:srgbClr val="7030A0"/>
                          </a:solidFill>
                          <a:effectLst/>
                          <a:latin typeface="Times New Roman" panose="02020603050405020304" pitchFamily="18" charset="0"/>
                          <a:cs typeface="Times New Roman" panose="02020603050405020304" pitchFamily="18" charset="0"/>
                        </a:rPr>
                        <a:t>楚州枢纽</a:t>
                      </a:r>
                      <a:r>
                        <a:rPr lang="zh-CN" altLang="en-US" sz="1600" kern="100" dirty="0">
                          <a:solidFill>
                            <a:srgbClr val="7030A0"/>
                          </a:solidFill>
                          <a:effectLst/>
                          <a:latin typeface="Times New Roman" panose="02020603050405020304" pitchFamily="18" charset="0"/>
                          <a:cs typeface="Times New Roman" panose="02020603050405020304" pitchFamily="18" charset="0"/>
                        </a:rPr>
                        <a:t>盐城往上海、徐州往北京方向匝道封闭</a:t>
                      </a:r>
                      <a:endParaRPr lang="zh-CN" sz="1600" b="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92331" y="291739"/>
            <a:ext cx="408316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2</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、高速施工路段节点</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3931931852"/>
              </p:ext>
            </p:extLst>
          </p:nvPr>
        </p:nvGraphicFramePr>
        <p:xfrm>
          <a:off x="675625" y="943529"/>
          <a:ext cx="11142313" cy="5622731"/>
        </p:xfrm>
        <a:graphic>
          <a:graphicData uri="http://schemas.openxmlformats.org/drawingml/2006/table">
            <a:tbl>
              <a:tblPr firstRow="1" firstCol="1" bandRow="1">
                <a:tableStyleId>{21E4AEA4-8DFA-4A89-87EB-49C32662AFE0}</a:tableStyleId>
              </a:tblPr>
              <a:tblGrid>
                <a:gridCol w="615859">
                  <a:extLst>
                    <a:ext uri="{9D8B030D-6E8A-4147-A177-3AD203B41FA5}">
                      <a16:colId xmlns:a16="http://schemas.microsoft.com/office/drawing/2014/main" val="20000"/>
                    </a:ext>
                  </a:extLst>
                </a:gridCol>
                <a:gridCol w="1457325">
                  <a:extLst>
                    <a:ext uri="{9D8B030D-6E8A-4147-A177-3AD203B41FA5}">
                      <a16:colId xmlns:a16="http://schemas.microsoft.com/office/drawing/2014/main" val="20001"/>
                    </a:ext>
                  </a:extLst>
                </a:gridCol>
                <a:gridCol w="2190750">
                  <a:extLst>
                    <a:ext uri="{9D8B030D-6E8A-4147-A177-3AD203B41FA5}">
                      <a16:colId xmlns:a16="http://schemas.microsoft.com/office/drawing/2014/main" val="20002"/>
                    </a:ext>
                  </a:extLst>
                </a:gridCol>
                <a:gridCol w="2076450">
                  <a:extLst>
                    <a:ext uri="{9D8B030D-6E8A-4147-A177-3AD203B41FA5}">
                      <a16:colId xmlns:a16="http://schemas.microsoft.com/office/drawing/2014/main" val="20003"/>
                    </a:ext>
                  </a:extLst>
                </a:gridCol>
                <a:gridCol w="4801929">
                  <a:extLst>
                    <a:ext uri="{9D8B030D-6E8A-4147-A177-3AD203B41FA5}">
                      <a16:colId xmlns:a16="http://schemas.microsoft.com/office/drawing/2014/main" val="20004"/>
                    </a:ext>
                  </a:extLst>
                </a:gridCol>
              </a:tblGrid>
              <a:tr h="423359">
                <a:tc>
                  <a:txBody>
                    <a:bodyPr/>
                    <a:lstStyle/>
                    <a:p>
                      <a:pPr marR="28575" algn="ctr">
                        <a:lnSpc>
                          <a:spcPct val="150000"/>
                        </a:lnSpc>
                      </a:pPr>
                      <a:r>
                        <a:rPr lang="zh-CN" sz="1600" dirty="0">
                          <a:solidFill>
                            <a:srgbClr val="7030A0"/>
                          </a:solidFill>
                          <a:effectLst/>
                          <a:latin typeface="Times New Roman" panose="02020603050405020304" pitchFamily="18" charset="0"/>
                          <a:cs typeface="Times New Roman" panose="02020603050405020304" pitchFamily="18" charset="0"/>
                        </a:rPr>
                        <a:t>序号</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50000"/>
                        </a:lnSpc>
                      </a:pPr>
                      <a:r>
                        <a:rPr lang="zh-CN" sz="1600" dirty="0">
                          <a:solidFill>
                            <a:srgbClr val="7030A0"/>
                          </a:solidFill>
                          <a:effectLst/>
                          <a:latin typeface="Times New Roman" panose="02020603050405020304" pitchFamily="18" charset="0"/>
                          <a:cs typeface="Times New Roman" panose="02020603050405020304" pitchFamily="18" charset="0"/>
                        </a:rPr>
                        <a:t>路段</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50000"/>
                        </a:lnSpc>
                      </a:pPr>
                      <a:r>
                        <a:rPr lang="zh-CN" sz="1600" dirty="0">
                          <a:solidFill>
                            <a:srgbClr val="7030A0"/>
                          </a:solidFill>
                          <a:effectLst/>
                          <a:latin typeface="Times New Roman" panose="02020603050405020304" pitchFamily="18" charset="0"/>
                          <a:cs typeface="Times New Roman" panose="02020603050405020304" pitchFamily="18" charset="0"/>
                        </a:rPr>
                        <a:t>桩号</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50000"/>
                        </a:lnSpc>
                      </a:pPr>
                      <a:r>
                        <a:rPr lang="zh-CN" sz="1600" dirty="0">
                          <a:solidFill>
                            <a:srgbClr val="7030A0"/>
                          </a:solidFill>
                          <a:effectLst/>
                          <a:latin typeface="Times New Roman" panose="02020603050405020304" pitchFamily="18" charset="0"/>
                          <a:cs typeface="Times New Roman" panose="02020603050405020304" pitchFamily="18" charset="0"/>
                        </a:rPr>
                        <a:t>位置</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R="28575" algn="ctr">
                        <a:lnSpc>
                          <a:spcPct val="150000"/>
                        </a:lnSpc>
                      </a:pPr>
                      <a:r>
                        <a:rPr lang="zh-CN" sz="1600" dirty="0">
                          <a:solidFill>
                            <a:srgbClr val="7030A0"/>
                          </a:solidFill>
                          <a:effectLst/>
                          <a:latin typeface="Times New Roman" panose="02020603050405020304" pitchFamily="18" charset="0"/>
                          <a:cs typeface="Times New Roman" panose="02020603050405020304" pitchFamily="18" charset="0"/>
                        </a:rPr>
                        <a:t>施工信息</a:t>
                      </a:r>
                      <a:endParaRPr lang="zh-CN" sz="16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extLst>
                  <a:ext uri="{0D108BD9-81ED-4DB2-BD59-A6C34878D82A}">
                    <a16:rowId xmlns:a16="http://schemas.microsoft.com/office/drawing/2014/main" val="10000"/>
                  </a:ext>
                </a:extLst>
              </a:tr>
              <a:tr h="896680">
                <a:tc>
                  <a:txBody>
                    <a:bodyPr/>
                    <a:lstStyle/>
                    <a:p>
                      <a:pPr algn="ctr">
                        <a:lnSpc>
                          <a:spcPct val="100000"/>
                        </a:lnSpc>
                      </a:pPr>
                      <a:r>
                        <a:rPr lang="en-US" sz="1600" kern="100" dirty="0">
                          <a:solidFill>
                            <a:srgbClr val="7030A0"/>
                          </a:solidFill>
                          <a:effectLst/>
                          <a:latin typeface="Times New Roman" panose="02020603050405020304" pitchFamily="18" charset="0"/>
                          <a:cs typeface="Times New Roman" panose="02020603050405020304" pitchFamily="18" charset="0"/>
                        </a:rPr>
                        <a:t>4</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chemeClr val="accent4">
                        <a:lumMod val="20000"/>
                        <a:lumOff val="80000"/>
                      </a:schemeClr>
                    </a:solidFill>
                  </a:tcPr>
                </a:tc>
                <a:tc>
                  <a:txBody>
                    <a:bodyPr/>
                    <a:lstStyle/>
                    <a:p>
                      <a:pPr marL="0" algn="ctr" defTabSz="914400" rtl="0" eaLnBrk="1" latinLnBrk="0" hangingPunct="1">
                        <a:lnSpc>
                          <a:spcPct val="150000"/>
                        </a:lnSpc>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G2503</a:t>
                      </a:r>
                    </a:p>
                    <a:p>
                      <a:pPr marL="0" algn="ctr" defTabSz="914400" rtl="0" eaLnBrk="1" latinLnBrk="0" hangingPunct="1">
                        <a:lnSpc>
                          <a:spcPct val="150000"/>
                        </a:lnSpc>
                      </a:pPr>
                      <a:r>
                        <a:rPr lang="zh-CN" altLang="en-US" sz="1800" kern="100" dirty="0">
                          <a:solidFill>
                            <a:srgbClr val="7030A0"/>
                          </a:solidFill>
                          <a:effectLst/>
                          <a:latin typeface="Times New Roman" panose="02020603050405020304" pitchFamily="18" charset="0"/>
                          <a:ea typeface="+mn-ea"/>
                          <a:cs typeface="Times New Roman" panose="02020603050405020304" pitchFamily="18" charset="0"/>
                        </a:rPr>
                        <a:t>南京绕越高速</a:t>
                      </a:r>
                    </a:p>
                  </a:txBody>
                  <a:tcPr marL="34189" marR="34189" marT="0" marB="0" anchor="ctr">
                    <a:solidFill>
                      <a:srgbClr val="FAF2E4"/>
                    </a:solidFill>
                  </a:tcPr>
                </a:tc>
                <a:tc>
                  <a:txBody>
                    <a:bodyPr/>
                    <a:lstStyle/>
                    <a:p>
                      <a:pPr marL="0" algn="ctr" defTabSz="914400" rtl="0" eaLnBrk="1" latinLnBrk="0" hangingPunct="1">
                        <a:lnSpc>
                          <a:spcPct val="150000"/>
                        </a:lnSpc>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K69</a:t>
                      </a:r>
                      <a:endParaRPr lang="zh-CN" altLang="en-US"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4189" marR="34189" marT="0" marB="0" anchor="ctr">
                    <a:solidFill>
                      <a:srgbClr val="FAF2E4"/>
                    </a:solidFill>
                  </a:tcPr>
                </a:tc>
                <a:tc>
                  <a:txBody>
                    <a:bodyPr/>
                    <a:lstStyle/>
                    <a:p>
                      <a:pPr marL="0" algn="ctr" defTabSz="914400" rtl="0" eaLnBrk="1" latinLnBrk="0" hangingPunct="1">
                        <a:lnSpc>
                          <a:spcPct val="150000"/>
                        </a:lnSpc>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东山枢纽</a:t>
                      </a:r>
                    </a:p>
                  </a:txBody>
                  <a:tcPr marL="34189" marR="34189" marT="0" marB="0" anchor="ctr">
                    <a:solidFill>
                      <a:srgbClr val="FAF2E4"/>
                    </a:solidFill>
                  </a:tcPr>
                </a:tc>
                <a:tc>
                  <a:txBody>
                    <a:bodyPr/>
                    <a:lstStyle/>
                    <a:p>
                      <a:pPr marL="0" algn="l" defTabSz="914400" rtl="0" eaLnBrk="1" latinLnBrk="0" hangingPunct="1">
                        <a:lnSpc>
                          <a:spcPct val="150000"/>
                        </a:lnSpc>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因南沿江城际铁路跨越施工，南京四桥方向转宁杭高速杭州方向匝道封闭</a:t>
                      </a:r>
                    </a:p>
                  </a:txBody>
                  <a:tcPr marL="34189" marR="34189" marT="0" marB="0" anchor="ctr">
                    <a:solidFill>
                      <a:srgbClr val="FAF2E4"/>
                    </a:solidFill>
                  </a:tcPr>
                </a:tc>
                <a:extLst>
                  <a:ext uri="{0D108BD9-81ED-4DB2-BD59-A6C34878D82A}">
                    <a16:rowId xmlns:a16="http://schemas.microsoft.com/office/drawing/2014/main" val="10001"/>
                  </a:ext>
                </a:extLst>
              </a:tr>
              <a:tr h="1139332">
                <a:tc>
                  <a:txBody>
                    <a:bodyPr/>
                    <a:lstStyle/>
                    <a:p>
                      <a:pPr algn="ctr">
                        <a:lnSpc>
                          <a:spcPts val="1600"/>
                        </a:lnSpc>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5</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chemeClr val="accent4">
                        <a:lumMod val="20000"/>
                        <a:lumOff val="80000"/>
                      </a:schemeClr>
                    </a:solidFill>
                  </a:tcPr>
                </a:tc>
                <a:tc>
                  <a:txBody>
                    <a:bodyPr/>
                    <a:lstStyle/>
                    <a:p>
                      <a:pPr marL="0" algn="ctr" defTabSz="914400" rtl="0" eaLnBrk="1" latinLnBrk="0" hangingPunct="1">
                        <a:lnSpc>
                          <a:spcPct val="150000"/>
                        </a:lnSpc>
                      </a:pPr>
                      <a:r>
                        <a:rPr lang="en-US" sz="1800" kern="100" dirty="0">
                          <a:solidFill>
                            <a:srgbClr val="7030A0"/>
                          </a:solidFill>
                          <a:effectLst/>
                          <a:latin typeface="Times New Roman" panose="02020603050405020304" pitchFamily="18" charset="0"/>
                          <a:ea typeface="+mn-ea"/>
                          <a:cs typeface="Times New Roman" panose="02020603050405020304" pitchFamily="18" charset="0"/>
                        </a:rPr>
                        <a:t>G40</a:t>
                      </a:r>
                      <a:r>
                        <a:rPr lang="zh-CN" sz="1800" kern="100" dirty="0">
                          <a:solidFill>
                            <a:srgbClr val="7030A0"/>
                          </a:solidFill>
                          <a:effectLst/>
                          <a:latin typeface="Times New Roman" panose="02020603050405020304" pitchFamily="18" charset="0"/>
                          <a:ea typeface="+mn-ea"/>
                          <a:cs typeface="Times New Roman" panose="02020603050405020304" pitchFamily="18" charset="0"/>
                        </a:rPr>
                        <a:t>沪陕高速</a:t>
                      </a:r>
                    </a:p>
                  </a:txBody>
                  <a:tcPr marL="27117" marR="27117" marT="0" marB="0" anchor="ctr">
                    <a:solidFill>
                      <a:srgbClr val="FAF2E4"/>
                    </a:solidFill>
                  </a:tcPr>
                </a:tc>
                <a:tc>
                  <a:txBody>
                    <a:bodyPr/>
                    <a:lstStyle/>
                    <a:p>
                      <a:pPr marL="0" algn="ctr" defTabSz="914400" rtl="0" eaLnBrk="1" latinLnBrk="0" hangingPunct="1">
                        <a:lnSpc>
                          <a:spcPct val="150000"/>
                        </a:lnSpc>
                      </a:pPr>
                      <a:r>
                        <a:rPr lang="en-US" sz="1600" kern="100" dirty="0">
                          <a:solidFill>
                            <a:srgbClr val="7030A0"/>
                          </a:solidFill>
                          <a:effectLst/>
                          <a:latin typeface="Times New Roman" panose="02020603050405020304" pitchFamily="18" charset="0"/>
                          <a:ea typeface="+mn-ea"/>
                          <a:cs typeface="Times New Roman" panose="02020603050405020304" pitchFamily="18" charset="0"/>
                        </a:rPr>
                        <a:t>K217+190-K228+720</a:t>
                      </a:r>
                      <a:r>
                        <a:rPr lang="zh-CN" sz="1600" kern="100" dirty="0">
                          <a:solidFill>
                            <a:srgbClr val="7030A0"/>
                          </a:solidFill>
                          <a:effectLst/>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50000"/>
                        </a:lnSpc>
                        <a:spcBef>
                          <a:spcPts val="0"/>
                        </a:spcBef>
                        <a:spcAft>
                          <a:spcPts val="0"/>
                        </a:spcAft>
                        <a:buClrTx/>
                        <a:buSzTx/>
                        <a:buFontTx/>
                        <a:buNone/>
                        <a:defRPr/>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K232+438-K253+850</a:t>
                      </a: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a:t>
                      </a:r>
                      <a:endParaRPr lang="zh-CN" altLang="zh-CN" sz="16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lnSpc>
                          <a:spcPct val="150000"/>
                        </a:lnSpc>
                      </a:pPr>
                      <a:r>
                        <a:rPr lang="en-US" sz="1600" kern="100" dirty="0" smtClean="0">
                          <a:solidFill>
                            <a:srgbClr val="7030A0"/>
                          </a:solidFill>
                          <a:effectLst/>
                          <a:latin typeface="Times New Roman" panose="02020603050405020304" pitchFamily="18" charset="0"/>
                          <a:ea typeface="+mn-ea"/>
                          <a:cs typeface="Times New Roman" panose="02020603050405020304" pitchFamily="18" charset="0"/>
                        </a:rPr>
                        <a:t>K254+000-K258+226</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rgbClr val="FAF2E4"/>
                    </a:solidFill>
                  </a:tcPr>
                </a:tc>
                <a:tc>
                  <a:txBody>
                    <a:bodyPr/>
                    <a:lstStyle/>
                    <a:p>
                      <a:pPr marL="0" algn="ctr"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平潮北枢纽</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a:t>
                      </a:r>
                      <a:r>
                        <a:rPr lang="zh-CN" sz="1600" kern="100" dirty="0">
                          <a:solidFill>
                            <a:srgbClr val="7030A0"/>
                          </a:solidFill>
                          <a:effectLst/>
                          <a:latin typeface="Times New Roman" panose="02020603050405020304" pitchFamily="18" charset="0"/>
                          <a:ea typeface="+mn-ea"/>
                          <a:cs typeface="Times New Roman" panose="02020603050405020304" pitchFamily="18" charset="0"/>
                        </a:rPr>
                        <a:t>广陵枢纽</a:t>
                      </a:r>
                    </a:p>
                  </a:txBody>
                  <a:tcPr marL="27117" marR="27117" marT="0" marB="0" anchor="ctr">
                    <a:solidFill>
                      <a:srgbClr val="FAF2E4"/>
                    </a:solidFill>
                  </a:tcPr>
                </a:tc>
                <a:tc>
                  <a:txBody>
                    <a:bodyPr/>
                    <a:lstStyle/>
                    <a:p>
                      <a:pPr marL="0" algn="l"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因改扩建施工，部分路段半幅封闭，借对向第一车道通行，并关闭广陵、如皋港、季市、葛市</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4</a:t>
                      </a:r>
                      <a:r>
                        <a:rPr lang="zh-CN" sz="1600" kern="100" dirty="0">
                          <a:solidFill>
                            <a:srgbClr val="7030A0"/>
                          </a:solidFill>
                          <a:effectLst/>
                          <a:latin typeface="Times New Roman" panose="02020603050405020304" pitchFamily="18" charset="0"/>
                          <a:ea typeface="+mn-ea"/>
                          <a:cs typeface="Times New Roman" panose="02020603050405020304" pitchFamily="18" charset="0"/>
                        </a:rPr>
                        <a:t>个收费站往启东方向出入口；关闭九华收费站双向出入口</a:t>
                      </a:r>
                    </a:p>
                  </a:txBody>
                  <a:tcPr marL="27117" marR="27117" marT="0" marB="0" anchor="ctr">
                    <a:solidFill>
                      <a:srgbClr val="FAF2E4"/>
                    </a:solidFill>
                  </a:tcPr>
                </a:tc>
                <a:extLst>
                  <a:ext uri="{0D108BD9-81ED-4DB2-BD59-A6C34878D82A}">
                    <a16:rowId xmlns:a16="http://schemas.microsoft.com/office/drawing/2014/main" val="10002"/>
                  </a:ext>
                </a:extLst>
              </a:tr>
              <a:tr h="1370000">
                <a:tc>
                  <a:txBody>
                    <a:bodyPr/>
                    <a:lstStyle/>
                    <a:p>
                      <a:pPr algn="ctr">
                        <a:lnSpc>
                          <a:spcPts val="1600"/>
                        </a:lnSpc>
                      </a:pPr>
                      <a:r>
                        <a:rPr lang="en-US" sz="1600" kern="100" dirty="0">
                          <a:solidFill>
                            <a:srgbClr val="7030A0"/>
                          </a:solidFill>
                          <a:effectLst/>
                          <a:latin typeface="Times New Roman" panose="02020603050405020304" pitchFamily="18" charset="0"/>
                          <a:cs typeface="Times New Roman" panose="02020603050405020304" pitchFamily="18" charset="0"/>
                        </a:rPr>
                        <a:t>6</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chemeClr val="accent4">
                        <a:lumMod val="20000"/>
                        <a:lumOff val="80000"/>
                      </a:schemeClr>
                    </a:solidFill>
                  </a:tcPr>
                </a:tc>
                <a:tc>
                  <a:txBody>
                    <a:bodyPr/>
                    <a:lstStyle/>
                    <a:p>
                      <a:pPr marL="0" algn="ctr" defTabSz="914400" rtl="0" eaLnBrk="1" latinLnBrk="0" hangingPunct="1">
                        <a:lnSpc>
                          <a:spcPct val="150000"/>
                        </a:lnSpc>
                      </a:pPr>
                      <a:r>
                        <a:rPr lang="en-US" sz="1800" kern="100" dirty="0">
                          <a:solidFill>
                            <a:srgbClr val="7030A0"/>
                          </a:solidFill>
                          <a:effectLst/>
                          <a:latin typeface="Times New Roman" panose="02020603050405020304" pitchFamily="18" charset="0"/>
                          <a:ea typeface="+mn-ea"/>
                          <a:cs typeface="Times New Roman" panose="02020603050405020304" pitchFamily="18" charset="0"/>
                        </a:rPr>
                        <a:t>S48</a:t>
                      </a:r>
                      <a:r>
                        <a:rPr lang="zh-CN" sz="1800" kern="100" dirty="0">
                          <a:solidFill>
                            <a:srgbClr val="7030A0"/>
                          </a:solidFill>
                          <a:effectLst/>
                          <a:latin typeface="Times New Roman" panose="02020603050405020304" pitchFamily="18" charset="0"/>
                          <a:ea typeface="+mn-ea"/>
                          <a:cs typeface="Times New Roman" panose="02020603050405020304" pitchFamily="18" charset="0"/>
                        </a:rPr>
                        <a:t>沪宜高速</a:t>
                      </a:r>
                    </a:p>
                  </a:txBody>
                  <a:tcPr marL="27117" marR="27117" marT="0" marB="0" anchor="ctr">
                    <a:solidFill>
                      <a:srgbClr val="FAF2E4"/>
                    </a:solidFill>
                  </a:tcPr>
                </a:tc>
                <a:tc>
                  <a:txBody>
                    <a:bodyPr/>
                    <a:lstStyle/>
                    <a:p>
                      <a:pPr marL="0" algn="ctr" defTabSz="914400" rtl="0" eaLnBrk="1" latinLnBrk="0" hangingPunct="1">
                        <a:lnSpc>
                          <a:spcPct val="150000"/>
                        </a:lnSpc>
                      </a:pPr>
                      <a:r>
                        <a:rPr lang="en-US" sz="1600" kern="100" dirty="0">
                          <a:solidFill>
                            <a:srgbClr val="7030A0"/>
                          </a:solidFill>
                          <a:effectLst/>
                          <a:latin typeface="Times New Roman" panose="02020603050405020304" pitchFamily="18" charset="0"/>
                          <a:ea typeface="+mn-ea"/>
                          <a:cs typeface="Times New Roman" panose="02020603050405020304" pitchFamily="18" charset="0"/>
                        </a:rPr>
                        <a:t>K26+100-K28+100</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rgbClr val="FAF2E4"/>
                    </a:solidFill>
                  </a:tcPr>
                </a:tc>
                <a:tc>
                  <a:txBody>
                    <a:bodyPr/>
                    <a:lstStyle/>
                    <a:p>
                      <a:pPr marL="0" algn="ctr"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双凤互通</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a:t>
                      </a:r>
                      <a:r>
                        <a:rPr lang="zh-CN" sz="1600" kern="100" dirty="0">
                          <a:solidFill>
                            <a:srgbClr val="7030A0"/>
                          </a:solidFill>
                          <a:effectLst/>
                          <a:latin typeface="Times New Roman" panose="02020603050405020304" pitchFamily="18" charset="0"/>
                          <a:ea typeface="+mn-ea"/>
                          <a:cs typeface="Times New Roman" panose="02020603050405020304" pitchFamily="18" charset="0"/>
                        </a:rPr>
                        <a:t>周市互通</a:t>
                      </a:r>
                    </a:p>
                  </a:txBody>
                  <a:tcPr marL="27117" marR="27117" marT="0" marB="0" anchor="ctr">
                    <a:solidFill>
                      <a:srgbClr val="FAF2E4"/>
                    </a:solidFill>
                  </a:tcPr>
                </a:tc>
                <a:tc>
                  <a:txBody>
                    <a:bodyPr/>
                    <a:lstStyle/>
                    <a:p>
                      <a:pPr marL="0" algn="l"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因改扩建施工，宜兴方向半幅封闭，借上海方向第一车道通行</a:t>
                      </a:r>
                    </a:p>
                  </a:txBody>
                  <a:tcPr marL="27117" marR="27117" marT="0" marB="0" anchor="ctr">
                    <a:solidFill>
                      <a:srgbClr val="FAF2E4"/>
                    </a:solidFill>
                  </a:tcPr>
                </a:tc>
                <a:extLst>
                  <a:ext uri="{0D108BD9-81ED-4DB2-BD59-A6C34878D82A}">
                    <a16:rowId xmlns:a16="http://schemas.microsoft.com/office/drawing/2014/main" val="10003"/>
                  </a:ext>
                </a:extLst>
              </a:tr>
              <a:tr h="896680">
                <a:tc>
                  <a:txBody>
                    <a:bodyPr/>
                    <a:lstStyle/>
                    <a:p>
                      <a:pPr algn="ctr">
                        <a:lnSpc>
                          <a:spcPts val="1600"/>
                        </a:lnSpc>
                      </a:pPr>
                      <a:r>
                        <a:rPr lang="en-US" sz="1600" kern="100" dirty="0">
                          <a:solidFill>
                            <a:srgbClr val="7030A0"/>
                          </a:solidFill>
                          <a:effectLst/>
                          <a:latin typeface="Times New Roman" panose="02020603050405020304" pitchFamily="18" charset="0"/>
                          <a:cs typeface="Times New Roman" panose="02020603050405020304" pitchFamily="18" charset="0"/>
                        </a:rPr>
                        <a:t>7</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chemeClr val="accent4">
                        <a:lumMod val="20000"/>
                        <a:lumOff val="80000"/>
                      </a:schemeClr>
                    </a:solidFill>
                  </a:tcPr>
                </a:tc>
                <a:tc>
                  <a:txBody>
                    <a:bodyPr/>
                    <a:lstStyle/>
                    <a:p>
                      <a:pPr marL="0" algn="ctr" defTabSz="914400" rtl="0" eaLnBrk="1" latinLnBrk="0" hangingPunct="1">
                        <a:lnSpc>
                          <a:spcPct val="150000"/>
                        </a:lnSpc>
                      </a:pPr>
                      <a:r>
                        <a:rPr lang="en-US" sz="1800" kern="100" dirty="0">
                          <a:solidFill>
                            <a:srgbClr val="7030A0"/>
                          </a:solidFill>
                          <a:effectLst/>
                          <a:latin typeface="Times New Roman" panose="02020603050405020304" pitchFamily="18" charset="0"/>
                          <a:ea typeface="+mn-ea"/>
                          <a:cs typeface="Times New Roman" panose="02020603050405020304" pitchFamily="18" charset="0"/>
                        </a:rPr>
                        <a:t>S55</a:t>
                      </a:r>
                      <a:r>
                        <a:rPr lang="zh-CN" sz="1800" kern="100" dirty="0">
                          <a:solidFill>
                            <a:srgbClr val="7030A0"/>
                          </a:solidFill>
                          <a:effectLst/>
                          <a:latin typeface="Times New Roman" panose="02020603050405020304" pitchFamily="18" charset="0"/>
                          <a:ea typeface="+mn-ea"/>
                          <a:cs typeface="Times New Roman" panose="02020603050405020304" pitchFamily="18" charset="0"/>
                        </a:rPr>
                        <a:t>宁宣高速</a:t>
                      </a:r>
                    </a:p>
                  </a:txBody>
                  <a:tcPr marL="27117" marR="27117" marT="0" marB="0" anchor="ctr">
                    <a:solidFill>
                      <a:srgbClr val="FAF2E4"/>
                    </a:solidFill>
                  </a:tcPr>
                </a:tc>
                <a:tc>
                  <a:txBody>
                    <a:bodyPr/>
                    <a:lstStyle/>
                    <a:p>
                      <a:pPr marL="0" algn="ctr" defTabSz="914400" rtl="0" eaLnBrk="1" latinLnBrk="0" hangingPunct="1">
                        <a:lnSpc>
                          <a:spcPct val="150000"/>
                        </a:lnSpc>
                      </a:pPr>
                      <a:r>
                        <a:rPr lang="en-US" sz="1600" kern="100" dirty="0">
                          <a:solidFill>
                            <a:srgbClr val="7030A0"/>
                          </a:solidFill>
                          <a:effectLst/>
                          <a:latin typeface="Times New Roman" panose="02020603050405020304" pitchFamily="18" charset="0"/>
                          <a:ea typeface="+mn-ea"/>
                          <a:cs typeface="Times New Roman" panose="02020603050405020304" pitchFamily="18" charset="0"/>
                        </a:rPr>
                        <a:t>K71+200-K75+000</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rgbClr val="FAF2E4"/>
                    </a:solidFill>
                  </a:tcPr>
                </a:tc>
                <a:tc>
                  <a:txBody>
                    <a:bodyPr/>
                    <a:lstStyle/>
                    <a:p>
                      <a:pPr marL="0" algn="ctr"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沙塘互通</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和凤主线站</a:t>
                      </a:r>
                    </a:p>
                  </a:txBody>
                  <a:tcPr marL="27117" marR="27117" marT="0" marB="0" anchor="ctr">
                    <a:solidFill>
                      <a:srgbClr val="FAF2E4"/>
                    </a:solidFill>
                  </a:tcPr>
                </a:tc>
                <a:tc>
                  <a:txBody>
                    <a:bodyPr/>
                    <a:lstStyle/>
                    <a:p>
                      <a:pPr marL="0" algn="l"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和凤互通以南高速公路主线封闭施工，双向道路封闭，关闭和凤主线收费站出入口</a:t>
                      </a:r>
                    </a:p>
                  </a:txBody>
                  <a:tcPr marL="27117" marR="27117" marT="0" marB="0" anchor="ctr">
                    <a:solidFill>
                      <a:srgbClr val="FAF2E4"/>
                    </a:solidFill>
                  </a:tcPr>
                </a:tc>
                <a:extLst>
                  <a:ext uri="{0D108BD9-81ED-4DB2-BD59-A6C34878D82A}">
                    <a16:rowId xmlns:a16="http://schemas.microsoft.com/office/drawing/2014/main" val="10004"/>
                  </a:ext>
                </a:extLst>
              </a:tr>
              <a:tr h="896680">
                <a:tc>
                  <a:txBody>
                    <a:bodyPr/>
                    <a:lstStyle/>
                    <a:p>
                      <a:pPr algn="ctr">
                        <a:lnSpc>
                          <a:spcPts val="1600"/>
                        </a:lnSpc>
                      </a:pPr>
                      <a:r>
                        <a:rPr lang="en-US" sz="1600" kern="100" dirty="0">
                          <a:solidFill>
                            <a:srgbClr val="7030A0"/>
                          </a:solidFill>
                          <a:effectLst/>
                          <a:latin typeface="Times New Roman" panose="02020603050405020304" pitchFamily="18" charset="0"/>
                          <a:cs typeface="Times New Roman" panose="02020603050405020304" pitchFamily="18" charset="0"/>
                        </a:rPr>
                        <a:t>8</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chemeClr val="accent4">
                        <a:lumMod val="20000"/>
                        <a:lumOff val="80000"/>
                      </a:schemeClr>
                    </a:solidFill>
                  </a:tcPr>
                </a:tc>
                <a:tc>
                  <a:txBody>
                    <a:bodyPr/>
                    <a:lstStyle/>
                    <a:p>
                      <a:pPr marL="0" algn="ctr" defTabSz="914400" rtl="0" eaLnBrk="1" latinLnBrk="0" hangingPunct="1">
                        <a:lnSpc>
                          <a:spcPct val="150000"/>
                        </a:lnSpc>
                      </a:pPr>
                      <a:r>
                        <a:rPr lang="en-US" sz="1800" kern="100" dirty="0">
                          <a:solidFill>
                            <a:srgbClr val="7030A0"/>
                          </a:solidFill>
                          <a:effectLst/>
                          <a:latin typeface="Times New Roman" panose="02020603050405020304" pitchFamily="18" charset="0"/>
                          <a:ea typeface="+mn-ea"/>
                          <a:cs typeface="Times New Roman" panose="02020603050405020304" pitchFamily="18" charset="0"/>
                        </a:rPr>
                        <a:t>S79</a:t>
                      </a:r>
                      <a:r>
                        <a:rPr lang="zh-CN" sz="1800" kern="100" dirty="0">
                          <a:solidFill>
                            <a:srgbClr val="7030A0"/>
                          </a:solidFill>
                          <a:effectLst/>
                          <a:latin typeface="Times New Roman" panose="02020603050405020304" pitchFamily="18" charset="0"/>
                          <a:ea typeface="+mn-ea"/>
                          <a:cs typeface="Times New Roman" panose="02020603050405020304" pitchFamily="18" charset="0"/>
                        </a:rPr>
                        <a:t>南通支线</a:t>
                      </a:r>
                    </a:p>
                  </a:txBody>
                  <a:tcPr marL="27117" marR="27117" marT="0" marB="0" anchor="ctr">
                    <a:solidFill>
                      <a:srgbClr val="FAF2E4"/>
                    </a:solidFill>
                  </a:tcPr>
                </a:tc>
                <a:tc>
                  <a:txBody>
                    <a:bodyPr/>
                    <a:lstStyle/>
                    <a:p>
                      <a:pPr marL="0" algn="ctr" defTabSz="914400" rtl="0" eaLnBrk="1" latinLnBrk="0" hangingPunct="1">
                        <a:lnSpc>
                          <a:spcPct val="150000"/>
                        </a:lnSpc>
                      </a:pPr>
                      <a:r>
                        <a:rPr lang="en-US" sz="1600" kern="100" dirty="0">
                          <a:solidFill>
                            <a:srgbClr val="7030A0"/>
                          </a:solidFill>
                          <a:effectLst/>
                          <a:latin typeface="Times New Roman" panose="02020603050405020304" pitchFamily="18" charset="0"/>
                          <a:ea typeface="+mn-ea"/>
                          <a:cs typeface="Times New Roman" panose="02020603050405020304" pitchFamily="18" charset="0"/>
                        </a:rPr>
                        <a:t>K2+860</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27117" marR="27117" marT="0" marB="0" anchor="ctr">
                    <a:solidFill>
                      <a:srgbClr val="FAF2E4"/>
                    </a:solidFill>
                  </a:tcPr>
                </a:tc>
                <a:tc>
                  <a:txBody>
                    <a:bodyPr/>
                    <a:lstStyle/>
                    <a:p>
                      <a:pPr marL="0" algn="ctr"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平潮互通</a:t>
                      </a:r>
                    </a:p>
                  </a:txBody>
                  <a:tcPr marL="27117" marR="27117" marT="0" marB="0" anchor="ctr">
                    <a:solidFill>
                      <a:srgbClr val="FAF2E4"/>
                    </a:solidFill>
                  </a:tcPr>
                </a:tc>
                <a:tc>
                  <a:txBody>
                    <a:bodyPr/>
                    <a:lstStyle/>
                    <a:p>
                      <a:pPr marL="0" algn="l" defTabSz="914400" rtl="0" eaLnBrk="1" latinLnBrk="0" hangingPunct="1">
                        <a:lnSpc>
                          <a:spcPct val="150000"/>
                        </a:lnSpc>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因</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G40</a:t>
                      </a:r>
                      <a:r>
                        <a:rPr lang="zh-CN" sz="1600" kern="100" dirty="0">
                          <a:solidFill>
                            <a:srgbClr val="7030A0"/>
                          </a:solidFill>
                          <a:effectLst/>
                          <a:latin typeface="Times New Roman" panose="02020603050405020304" pitchFamily="18" charset="0"/>
                          <a:ea typeface="+mn-ea"/>
                          <a:cs typeface="Times New Roman" panose="02020603050405020304" pitchFamily="18" charset="0"/>
                        </a:rPr>
                        <a:t>沪陕高速平广段扩建施工，关闭平潮互通双向出口</a:t>
                      </a:r>
                    </a:p>
                  </a:txBody>
                  <a:tcPr marL="27117" marR="27117" marT="0" marB="0" anchor="ctr">
                    <a:solidFill>
                      <a:srgbClr val="FAF2E4"/>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84574" y="2205702"/>
            <a:ext cx="4024778" cy="2444515"/>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200" dirty="0">
                <a:solidFill>
                  <a:srgbClr val="7030A0"/>
                </a:solidFill>
                <a:latin typeface="Times New Roman" panose="02020603050405020304" pitchFamily="18" charset="0"/>
                <a:cs typeface="Times New Roman" panose="02020603050405020304" pitchFamily="18" charset="0"/>
              </a:rPr>
              <a:t>春节期间，全省有</a:t>
            </a:r>
            <a:r>
              <a:rPr lang="en-US" altLang="zh-CN" sz="2200" b="1" dirty="0">
                <a:solidFill>
                  <a:srgbClr val="7030A0"/>
                </a:solidFill>
                <a:latin typeface="Times New Roman" panose="02020603050405020304" pitchFamily="18" charset="0"/>
                <a:cs typeface="Times New Roman" panose="02020603050405020304" pitchFamily="18" charset="0"/>
              </a:rPr>
              <a:t>13</a:t>
            </a:r>
            <a:r>
              <a:rPr lang="zh-CN" altLang="en-US" sz="2200" b="1" dirty="0">
                <a:solidFill>
                  <a:srgbClr val="7030A0"/>
                </a:solidFill>
                <a:latin typeface="Times New Roman" panose="02020603050405020304" pitchFamily="18" charset="0"/>
                <a:cs typeface="Times New Roman" panose="02020603050405020304" pitchFamily="18" charset="0"/>
              </a:rPr>
              <a:t>处</a:t>
            </a:r>
            <a:r>
              <a:rPr lang="zh-CN" altLang="en-US" sz="2200" dirty="0">
                <a:solidFill>
                  <a:srgbClr val="7030A0"/>
                </a:solidFill>
                <a:latin typeface="Times New Roman" panose="02020603050405020304" pitchFamily="18" charset="0"/>
                <a:cs typeface="Times New Roman" panose="02020603050405020304" pitchFamily="18" charset="0"/>
              </a:rPr>
              <a:t>普通国省道路段节点处于施工状态，大部分集中在苏南，</a:t>
            </a:r>
            <a:r>
              <a:rPr lang="en-US" altLang="zh-CN" sz="2200" dirty="0">
                <a:solidFill>
                  <a:srgbClr val="7030A0"/>
                </a:solidFill>
                <a:latin typeface="Times New Roman" panose="02020603050405020304" pitchFamily="18" charset="0"/>
                <a:cs typeface="Times New Roman" panose="02020603050405020304" pitchFamily="18" charset="0"/>
              </a:rPr>
              <a:t>G312</a:t>
            </a:r>
            <a:r>
              <a:rPr lang="zh-CN" altLang="en-US" sz="2200" dirty="0">
                <a:solidFill>
                  <a:srgbClr val="7030A0"/>
                </a:solidFill>
                <a:latin typeface="Times New Roman" panose="02020603050405020304" pitchFamily="18" charset="0"/>
                <a:cs typeface="Times New Roman" panose="02020603050405020304" pitchFamily="18" charset="0"/>
              </a:rPr>
              <a:t>施工较多，请过往车辆提前绕行。</a:t>
            </a:r>
          </a:p>
        </p:txBody>
      </p:sp>
      <p:sp>
        <p:nvSpPr>
          <p:cNvPr id="19" name="文本框 18"/>
          <p:cNvSpPr txBox="1"/>
          <p:nvPr/>
        </p:nvSpPr>
        <p:spPr>
          <a:xfrm>
            <a:off x="955595" y="291739"/>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、普通国省道施工路段</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pic>
        <p:nvPicPr>
          <p:cNvPr id="3" name="图片 2"/>
          <p:cNvPicPr>
            <a:picLocks noChangeAspect="1"/>
          </p:cNvPicPr>
          <p:nvPr/>
        </p:nvPicPr>
        <p:blipFill rotWithShape="1">
          <a:blip r:embed="rId4"/>
          <a:srcRect l="5353" r="13326"/>
          <a:stretch>
            <a:fillRect/>
          </a:stretch>
        </p:blipFill>
        <p:spPr>
          <a:xfrm>
            <a:off x="5498439" y="60160"/>
            <a:ext cx="6629396" cy="67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55595" y="291739"/>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、普通国省道施工路段</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1487318930"/>
              </p:ext>
            </p:extLst>
          </p:nvPr>
        </p:nvGraphicFramePr>
        <p:xfrm>
          <a:off x="629409" y="1056107"/>
          <a:ext cx="11131459" cy="5534218"/>
        </p:xfrm>
        <a:graphic>
          <a:graphicData uri="http://schemas.openxmlformats.org/drawingml/2006/table">
            <a:tbl>
              <a:tblPr firstRow="1" firstCol="1" bandRow="1">
                <a:tableStyleId>{F5AB1C69-6EDB-4FF4-983F-18BD219EF322}</a:tableStyleId>
              </a:tblPr>
              <a:tblGrid>
                <a:gridCol w="498014">
                  <a:extLst>
                    <a:ext uri="{9D8B030D-6E8A-4147-A177-3AD203B41FA5}">
                      <a16:colId xmlns:a16="http://schemas.microsoft.com/office/drawing/2014/main" val="20000"/>
                    </a:ext>
                  </a:extLst>
                </a:gridCol>
                <a:gridCol w="1043457">
                  <a:extLst>
                    <a:ext uri="{9D8B030D-6E8A-4147-A177-3AD203B41FA5}">
                      <a16:colId xmlns:a16="http://schemas.microsoft.com/office/drawing/2014/main" val="20001"/>
                    </a:ext>
                  </a:extLst>
                </a:gridCol>
                <a:gridCol w="2731988">
                  <a:extLst>
                    <a:ext uri="{9D8B030D-6E8A-4147-A177-3AD203B41FA5}">
                      <a16:colId xmlns:a16="http://schemas.microsoft.com/office/drawing/2014/main" val="20002"/>
                    </a:ext>
                  </a:extLst>
                </a:gridCol>
                <a:gridCol w="6858000">
                  <a:extLst>
                    <a:ext uri="{9D8B030D-6E8A-4147-A177-3AD203B41FA5}">
                      <a16:colId xmlns:a16="http://schemas.microsoft.com/office/drawing/2014/main" val="20003"/>
                    </a:ext>
                  </a:extLst>
                </a:gridCol>
              </a:tblGrid>
              <a:tr h="276711">
                <a:tc>
                  <a:txBody>
                    <a:bodyPr/>
                    <a:lstStyle/>
                    <a:p>
                      <a:pPr algn="ctr">
                        <a:spcAft>
                          <a:spcPts val="0"/>
                        </a:spcAft>
                      </a:pPr>
                      <a:r>
                        <a:rPr lang="zh-CN" sz="1400" kern="0" dirty="0">
                          <a:solidFill>
                            <a:srgbClr val="7030A0"/>
                          </a:solidFill>
                          <a:effectLst/>
                          <a:latin typeface="Times New Roman" panose="02020603050405020304" pitchFamily="18" charset="0"/>
                          <a:cs typeface="Times New Roman" panose="02020603050405020304" pitchFamily="18" charset="0"/>
                        </a:rPr>
                        <a:t>序号</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zh-CN" sz="1400" kern="0" dirty="0">
                          <a:solidFill>
                            <a:srgbClr val="7030A0"/>
                          </a:solidFill>
                          <a:effectLst/>
                          <a:latin typeface="Times New Roman" panose="02020603050405020304" pitchFamily="18" charset="0"/>
                          <a:cs typeface="Times New Roman" panose="02020603050405020304" pitchFamily="18" charset="0"/>
                        </a:rPr>
                        <a:t>路段名称</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zh-CN" sz="1400" kern="0" dirty="0">
                          <a:solidFill>
                            <a:srgbClr val="7030A0"/>
                          </a:solidFill>
                          <a:effectLst/>
                          <a:latin typeface="Times New Roman" panose="02020603050405020304" pitchFamily="18" charset="0"/>
                          <a:cs typeface="Times New Roman" panose="02020603050405020304" pitchFamily="18" charset="0"/>
                        </a:rPr>
                        <a:t>地点桩号</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zh-CN" sz="1400" kern="100" dirty="0">
                          <a:solidFill>
                            <a:srgbClr val="7030A0"/>
                          </a:solidFill>
                          <a:effectLst/>
                          <a:latin typeface="Times New Roman" panose="02020603050405020304" pitchFamily="18" charset="0"/>
                          <a:cs typeface="Times New Roman" panose="02020603050405020304" pitchFamily="18" charset="0"/>
                        </a:rPr>
                        <a:t>绕行线路</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553422">
                <a:tc>
                  <a:txBody>
                    <a:bodyPr/>
                    <a:lstStyle/>
                    <a:p>
                      <a:pPr algn="ctr">
                        <a:spcAft>
                          <a:spcPts val="0"/>
                        </a:spcAft>
                      </a:pPr>
                      <a:r>
                        <a:rPr lang="en-US" sz="1400" kern="0" dirty="0">
                          <a:solidFill>
                            <a:srgbClr val="7030A0"/>
                          </a:solidFill>
                          <a:effectLst/>
                          <a:latin typeface="Times New Roman" panose="02020603050405020304" pitchFamily="18" charset="0"/>
                          <a:cs typeface="Times New Roman" panose="02020603050405020304" pitchFamily="18" charset="0"/>
                        </a:rPr>
                        <a:t>1</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r>
                        <a:rPr lang="zh-CN" sz="1600" kern="100" dirty="0">
                          <a:solidFill>
                            <a:srgbClr val="7030A0"/>
                          </a:solidFill>
                          <a:effectLst/>
                          <a:latin typeface="Times New Roman" panose="02020603050405020304" pitchFamily="18" charset="0"/>
                          <a:cs typeface="Times New Roman" panose="02020603050405020304" pitchFamily="18" charset="0"/>
                        </a:rPr>
                        <a:t>南京</a:t>
                      </a:r>
                      <a:r>
                        <a:rPr lang="en-US" sz="1600" kern="100" dirty="0">
                          <a:solidFill>
                            <a:srgbClr val="7030A0"/>
                          </a:solidFill>
                          <a:effectLst/>
                          <a:latin typeface="Times New Roman" panose="02020603050405020304" pitchFamily="18" charset="0"/>
                          <a:cs typeface="Times New Roman" panose="02020603050405020304" pitchFamily="18" charset="0"/>
                        </a:rPr>
                        <a:t>G312</a:t>
                      </a:r>
                      <a:endParaRPr lang="zh-CN" sz="16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lnSpc>
                          <a:spcPct val="120000"/>
                        </a:lnSpc>
                        <a:spcAft>
                          <a:spcPts val="0"/>
                        </a:spcAft>
                      </a:pPr>
                      <a:r>
                        <a:rPr lang="en-US" sz="1400" kern="100" dirty="0">
                          <a:solidFill>
                            <a:srgbClr val="7030A0"/>
                          </a:solidFill>
                          <a:effectLst/>
                          <a:latin typeface="Times New Roman" panose="02020603050405020304" pitchFamily="18" charset="0"/>
                          <a:cs typeface="Times New Roman" panose="02020603050405020304" pitchFamily="18" charset="0"/>
                        </a:rPr>
                        <a:t>K301+400-K306+580</a:t>
                      </a:r>
                      <a:endParaRPr lang="zh-CN" sz="1400" kern="100" dirty="0">
                        <a:solidFill>
                          <a:srgbClr val="7030A0"/>
                        </a:solidFill>
                        <a:effectLst/>
                        <a:latin typeface="Times New Roman" panose="02020603050405020304" pitchFamily="18" charset="0"/>
                        <a:cs typeface="Times New Roman" panose="02020603050405020304" pitchFamily="18" charset="0"/>
                      </a:endParaRPr>
                    </a:p>
                    <a:p>
                      <a:pPr algn="ctr">
                        <a:lnSpc>
                          <a:spcPct val="120000"/>
                        </a:lnSpc>
                        <a:spcAft>
                          <a:spcPts val="0"/>
                        </a:spcAft>
                      </a:pPr>
                      <a:r>
                        <a:rPr lang="zh-CN" sz="1400" kern="100" dirty="0">
                          <a:solidFill>
                            <a:srgbClr val="7030A0"/>
                          </a:solidFill>
                          <a:effectLst/>
                          <a:latin typeface="Times New Roman" panose="02020603050405020304" pitchFamily="18" charset="0"/>
                          <a:cs typeface="Times New Roman" panose="02020603050405020304" pitchFamily="18" charset="0"/>
                        </a:rPr>
                        <a:t>（红枫路路口至仙林汽配城）</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nSpc>
                          <a:spcPct val="120000"/>
                        </a:lnSpc>
                        <a:spcAft>
                          <a:spcPts val="0"/>
                        </a:spcAft>
                      </a:pPr>
                      <a:r>
                        <a:rPr lang="en-US" sz="1400" kern="100" dirty="0">
                          <a:solidFill>
                            <a:srgbClr val="7030A0"/>
                          </a:solidFill>
                          <a:effectLst/>
                          <a:latin typeface="Times New Roman" panose="02020603050405020304" pitchFamily="18" charset="0"/>
                          <a:cs typeface="Times New Roman" panose="02020603050405020304" pitchFamily="18" charset="0"/>
                        </a:rPr>
                        <a:t>G312</a:t>
                      </a:r>
                      <a:r>
                        <a:rPr lang="zh-CN" sz="1400" kern="100" dirty="0">
                          <a:solidFill>
                            <a:srgbClr val="7030A0"/>
                          </a:solidFill>
                          <a:effectLst/>
                          <a:latin typeface="Times New Roman" panose="02020603050405020304" pitchFamily="18" charset="0"/>
                          <a:cs typeface="Times New Roman" panose="02020603050405020304" pitchFamily="18" charset="0"/>
                        </a:rPr>
                        <a:t>九乡河西路</a:t>
                      </a:r>
                      <a:r>
                        <a:rPr lang="en-US" sz="1400" kern="100" dirty="0">
                          <a:solidFill>
                            <a:srgbClr val="7030A0"/>
                          </a:solidFill>
                          <a:effectLst/>
                          <a:latin typeface="Times New Roman" panose="02020603050405020304" pitchFamily="18" charset="0"/>
                          <a:cs typeface="Times New Roman" panose="02020603050405020304" pitchFamily="18" charset="0"/>
                        </a:rPr>
                        <a:t>-</a:t>
                      </a:r>
                      <a:r>
                        <a:rPr lang="zh-CN" sz="1400" kern="100" dirty="0">
                          <a:solidFill>
                            <a:srgbClr val="7030A0"/>
                          </a:solidFill>
                          <a:effectLst/>
                          <a:latin typeface="Times New Roman" panose="02020603050405020304" pitchFamily="18" charset="0"/>
                          <a:cs typeface="Times New Roman" panose="02020603050405020304" pitchFamily="18" charset="0"/>
                        </a:rPr>
                        <a:t>文成东路</a:t>
                      </a:r>
                      <a:r>
                        <a:rPr lang="en-US" sz="1400" kern="100" dirty="0">
                          <a:solidFill>
                            <a:srgbClr val="7030A0"/>
                          </a:solidFill>
                          <a:effectLst/>
                          <a:latin typeface="Times New Roman" panose="02020603050405020304" pitchFamily="18" charset="0"/>
                          <a:cs typeface="Times New Roman" panose="02020603050405020304" pitchFamily="18" charset="0"/>
                        </a:rPr>
                        <a:t>-</a:t>
                      </a:r>
                      <a:r>
                        <a:rPr lang="zh-CN" sz="1400" kern="100" dirty="0">
                          <a:solidFill>
                            <a:srgbClr val="7030A0"/>
                          </a:solidFill>
                          <a:effectLst/>
                          <a:latin typeface="Times New Roman" panose="02020603050405020304" pitchFamily="18" charset="0"/>
                          <a:cs typeface="Times New Roman" panose="02020603050405020304" pitchFamily="18" charset="0"/>
                        </a:rPr>
                        <a:t>保通路（鸿雁路东）</a:t>
                      </a:r>
                      <a:r>
                        <a:rPr lang="en-US" sz="1400" kern="100" dirty="0">
                          <a:solidFill>
                            <a:srgbClr val="7030A0"/>
                          </a:solidFill>
                          <a:effectLst/>
                          <a:latin typeface="Times New Roman" panose="02020603050405020304" pitchFamily="18" charset="0"/>
                          <a:cs typeface="Times New Roman" panose="02020603050405020304" pitchFamily="18" charset="0"/>
                        </a:rPr>
                        <a:t>-G312-</a:t>
                      </a:r>
                      <a:r>
                        <a:rPr lang="zh-CN" sz="1400" kern="100" dirty="0">
                          <a:solidFill>
                            <a:srgbClr val="7030A0"/>
                          </a:solidFill>
                          <a:effectLst/>
                          <a:latin typeface="Times New Roman" panose="02020603050405020304" pitchFamily="18" charset="0"/>
                          <a:cs typeface="Times New Roman" panose="02020603050405020304" pitchFamily="18" charset="0"/>
                        </a:rPr>
                        <a:t>保通路（金创路西侧路口）</a:t>
                      </a:r>
                      <a:r>
                        <a:rPr lang="en-US" sz="1400" kern="100" dirty="0">
                          <a:solidFill>
                            <a:srgbClr val="7030A0"/>
                          </a:solidFill>
                          <a:effectLst/>
                          <a:latin typeface="Times New Roman" panose="02020603050405020304" pitchFamily="18" charset="0"/>
                          <a:cs typeface="Times New Roman" panose="02020603050405020304" pitchFamily="18" charset="0"/>
                        </a:rPr>
                        <a:t>-</a:t>
                      </a:r>
                      <a:r>
                        <a:rPr lang="zh-CN" sz="1400" kern="100" dirty="0">
                          <a:solidFill>
                            <a:srgbClr val="7030A0"/>
                          </a:solidFill>
                          <a:effectLst/>
                          <a:latin typeface="Times New Roman" panose="02020603050405020304" pitchFamily="18" charset="0"/>
                          <a:cs typeface="Times New Roman" panose="02020603050405020304" pitchFamily="18" charset="0"/>
                        </a:rPr>
                        <a:t>文成西路</a:t>
                      </a:r>
                      <a:r>
                        <a:rPr lang="en-US" sz="1400" kern="100" dirty="0">
                          <a:solidFill>
                            <a:srgbClr val="7030A0"/>
                          </a:solidFill>
                          <a:effectLst/>
                          <a:latin typeface="Times New Roman" panose="02020603050405020304" pitchFamily="18" charset="0"/>
                          <a:cs typeface="Times New Roman" panose="02020603050405020304" pitchFamily="18" charset="0"/>
                        </a:rPr>
                        <a:t>-</a:t>
                      </a:r>
                      <a:r>
                        <a:rPr lang="zh-CN" sz="1400" kern="100" dirty="0">
                          <a:solidFill>
                            <a:srgbClr val="7030A0"/>
                          </a:solidFill>
                          <a:effectLst/>
                          <a:latin typeface="Times New Roman" panose="02020603050405020304" pitchFamily="18" charset="0"/>
                          <a:cs typeface="Times New Roman" panose="02020603050405020304" pitchFamily="18" charset="0"/>
                        </a:rPr>
                        <a:t>保通路（汽配城）</a:t>
                      </a:r>
                      <a:r>
                        <a:rPr lang="en-US" sz="1400" kern="100" dirty="0">
                          <a:solidFill>
                            <a:srgbClr val="7030A0"/>
                          </a:solidFill>
                          <a:effectLst/>
                          <a:latin typeface="Times New Roman" panose="02020603050405020304" pitchFamily="18" charset="0"/>
                          <a:cs typeface="Times New Roman" panose="02020603050405020304" pitchFamily="18" charset="0"/>
                        </a:rPr>
                        <a:t>-G312</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830132">
                <a:tc>
                  <a:txBody>
                    <a:bodyPr/>
                    <a:lstStyle/>
                    <a:p>
                      <a:pPr algn="ctr">
                        <a:spcAft>
                          <a:spcPts val="0"/>
                        </a:spcAft>
                      </a:pPr>
                      <a:r>
                        <a:rPr lang="en-US" sz="1400" kern="0" dirty="0">
                          <a:solidFill>
                            <a:srgbClr val="7030A0"/>
                          </a:solidFill>
                          <a:effectLst/>
                          <a:latin typeface="Times New Roman" panose="02020603050405020304" pitchFamily="18" charset="0"/>
                          <a:cs typeface="Times New Roman" panose="02020603050405020304" pitchFamily="18" charset="0"/>
                        </a:rPr>
                        <a:t>2</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600" kern="100" dirty="0">
                          <a:solidFill>
                            <a:srgbClr val="7030A0"/>
                          </a:solidFill>
                          <a:effectLst/>
                          <a:latin typeface="Times New Roman" panose="02020603050405020304" pitchFamily="18" charset="0"/>
                          <a:cs typeface="Times New Roman" panose="02020603050405020304" pitchFamily="18" charset="0"/>
                        </a:rPr>
                        <a:t>南京</a:t>
                      </a:r>
                      <a:r>
                        <a:rPr lang="en-US" altLang="zh-CN" sz="1600" kern="100" dirty="0">
                          <a:solidFill>
                            <a:srgbClr val="7030A0"/>
                          </a:solidFill>
                          <a:effectLst/>
                          <a:latin typeface="Times New Roman" panose="02020603050405020304" pitchFamily="18" charset="0"/>
                          <a:cs typeface="Times New Roman" panose="02020603050405020304" pitchFamily="18" charset="0"/>
                        </a:rPr>
                        <a:t>G312</a:t>
                      </a:r>
                      <a:endParaRPr lang="zh-CN" alt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K354+880-K355+600</a:t>
                      </a:r>
                    </a:p>
                    <a:p>
                      <a:pPr algn="ctr">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（建设路与西水湾路路口和园广路与浦乌路路口）</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车辆从园广路、行知路、绿水湾路、五华路、团结路、光明路、新北路、浦云路进行绕行</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53422">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3</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600" kern="100" dirty="0">
                          <a:solidFill>
                            <a:srgbClr val="7030A0"/>
                          </a:solidFill>
                          <a:effectLst/>
                          <a:latin typeface="Times New Roman" panose="02020603050405020304" pitchFamily="18" charset="0"/>
                          <a:cs typeface="Times New Roman" panose="02020603050405020304" pitchFamily="18" charset="0"/>
                        </a:rPr>
                        <a:t>无锡</a:t>
                      </a:r>
                      <a:r>
                        <a:rPr lang="en-US" altLang="zh-CN" sz="1600" kern="100" dirty="0">
                          <a:solidFill>
                            <a:srgbClr val="7030A0"/>
                          </a:solidFill>
                          <a:effectLst/>
                          <a:latin typeface="Times New Roman" panose="02020603050405020304" pitchFamily="18" charset="0"/>
                          <a:cs typeface="Times New Roman" panose="02020603050405020304" pitchFamily="18" charset="0"/>
                        </a:rPr>
                        <a:t>G312</a:t>
                      </a:r>
                      <a:endParaRPr lang="zh-CN" alt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K110+942-K128+064</a:t>
                      </a:r>
                    </a:p>
                    <a:p>
                      <a:pPr algn="ctr">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（飞凤路至金城东路）</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仅允许沿线单位车辆通过施工围挡两侧便道通行，</a:t>
                      </a:r>
                      <a:r>
                        <a:rPr lang="zh-CN" altLang="en-US" sz="1400" kern="100" dirty="0">
                          <a:solidFill>
                            <a:srgbClr val="7030A0"/>
                          </a:solidFill>
                          <a:effectLst/>
                          <a:latin typeface="Times New Roman" panose="02020603050405020304" pitchFamily="18" charset="0"/>
                          <a:cs typeface="Times New Roman" panose="02020603050405020304" pitchFamily="18" charset="0"/>
                        </a:rPr>
                        <a:t>请按照现场指示标牌绕行</a:t>
                      </a:r>
                      <a:endParaRPr lang="zh-CN" alt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3"/>
                  </a:ext>
                </a:extLst>
              </a:tr>
              <a:tr h="553422">
                <a:tc>
                  <a:txBody>
                    <a:bodyPr/>
                    <a:lstStyle/>
                    <a:p>
                      <a:pPr algn="ctr">
                        <a:spcAft>
                          <a:spcPts val="0"/>
                        </a:spcAft>
                      </a:pPr>
                      <a:r>
                        <a:rPr lang="en-US" sz="1400" kern="0" dirty="0">
                          <a:solidFill>
                            <a:srgbClr val="7030A0"/>
                          </a:solidFill>
                          <a:effectLst/>
                          <a:latin typeface="Times New Roman" panose="02020603050405020304" pitchFamily="18" charset="0"/>
                          <a:cs typeface="Times New Roman" panose="02020603050405020304" pitchFamily="18" charset="0"/>
                        </a:rPr>
                        <a:t>4</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zh-CN" sz="1600" kern="100" dirty="0">
                          <a:solidFill>
                            <a:srgbClr val="7030A0"/>
                          </a:solidFill>
                          <a:effectLst/>
                          <a:latin typeface="Times New Roman" panose="02020603050405020304" pitchFamily="18" charset="0"/>
                          <a:cs typeface="Times New Roman" panose="02020603050405020304" pitchFamily="18" charset="0"/>
                        </a:rPr>
                        <a:t>无锡</a:t>
                      </a:r>
                      <a:r>
                        <a:rPr lang="en-US" sz="1600" kern="100" dirty="0">
                          <a:solidFill>
                            <a:srgbClr val="7030A0"/>
                          </a:solidFill>
                          <a:effectLst/>
                          <a:latin typeface="Times New Roman" panose="02020603050405020304" pitchFamily="18" charset="0"/>
                          <a:cs typeface="Times New Roman" panose="02020603050405020304" pitchFamily="18" charset="0"/>
                        </a:rPr>
                        <a:t>G312</a:t>
                      </a:r>
                      <a:endParaRPr lang="zh-CN" sz="16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0"/>
                        </a:spcAft>
                      </a:pPr>
                      <a:r>
                        <a:rPr lang="en-US" sz="1400" kern="100" dirty="0">
                          <a:solidFill>
                            <a:srgbClr val="7030A0"/>
                          </a:solidFill>
                          <a:effectLst/>
                          <a:latin typeface="Times New Roman" panose="02020603050405020304" pitchFamily="18" charset="0"/>
                          <a:cs typeface="Times New Roman" panose="02020603050405020304" pitchFamily="18" charset="0"/>
                        </a:rPr>
                        <a:t>K134+105-K137+343</a:t>
                      </a:r>
                      <a:endParaRPr lang="zh-CN" sz="1400" kern="100" dirty="0">
                        <a:solidFill>
                          <a:srgbClr val="7030A0"/>
                        </a:solidFill>
                        <a:effectLst/>
                        <a:latin typeface="Times New Roman" panose="02020603050405020304" pitchFamily="18" charset="0"/>
                        <a:cs typeface="Times New Roman" panose="02020603050405020304" pitchFamily="18" charset="0"/>
                      </a:endParaRPr>
                    </a:p>
                    <a:p>
                      <a:pPr algn="ctr">
                        <a:lnSpc>
                          <a:spcPct val="120000"/>
                        </a:lnSpc>
                        <a:spcAft>
                          <a:spcPts val="0"/>
                        </a:spcAft>
                      </a:pPr>
                      <a:r>
                        <a:rPr lang="zh-CN" sz="1400" kern="100" dirty="0">
                          <a:solidFill>
                            <a:srgbClr val="7030A0"/>
                          </a:solidFill>
                          <a:effectLst/>
                          <a:latin typeface="Times New Roman" panose="02020603050405020304" pitchFamily="18" charset="0"/>
                          <a:cs typeface="Times New Roman" panose="02020603050405020304" pitchFamily="18" charset="0"/>
                        </a:rPr>
                        <a:t>（锡虞立交至通江大道）</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0"/>
                        </a:spcAft>
                      </a:pPr>
                      <a:r>
                        <a:rPr lang="zh-CN" sz="1400" kern="100" dirty="0">
                          <a:solidFill>
                            <a:srgbClr val="7030A0"/>
                          </a:solidFill>
                          <a:effectLst/>
                          <a:latin typeface="Times New Roman" panose="02020603050405020304" pitchFamily="18" charset="0"/>
                          <a:cs typeface="Times New Roman" panose="02020603050405020304" pitchFamily="18" charset="0"/>
                        </a:rPr>
                        <a:t>过境车辆可通过沪宁高速绕行，外地牌照载货汽车可通过中惠大道绕行，其他车辆通过锡宁路、江海路等道路绕行</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76711">
                <a:tc>
                  <a:txBody>
                    <a:bodyPr/>
                    <a:lstStyle/>
                    <a:p>
                      <a:pPr algn="ctr">
                        <a:spcAft>
                          <a:spcPts val="0"/>
                        </a:spcAft>
                      </a:pPr>
                      <a:r>
                        <a:rPr lang="en-US" sz="1400" kern="0" dirty="0">
                          <a:solidFill>
                            <a:srgbClr val="7030A0"/>
                          </a:solidFill>
                          <a:effectLst/>
                          <a:latin typeface="Times New Roman" panose="02020603050405020304" pitchFamily="18" charset="0"/>
                          <a:cs typeface="Times New Roman" panose="02020603050405020304" pitchFamily="18" charset="0"/>
                        </a:rPr>
                        <a:t>5</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spcAft>
                          <a:spcPts val="0"/>
                        </a:spcAft>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常州</a:t>
                      </a: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G233</a:t>
                      </a: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K1722+780-</a:t>
                      </a:r>
                      <a:r>
                        <a:rPr lang="en-US" altLang="zh-CN" sz="1400" kern="100" dirty="0">
                          <a:solidFill>
                            <a:srgbClr val="7030A0"/>
                          </a:solidFill>
                          <a:effectLst/>
                          <a:latin typeface="Times New Roman" panose="02020603050405020304" pitchFamily="18" charset="0"/>
                          <a:cs typeface="Times New Roman" panose="02020603050405020304" pitchFamily="18" charset="0"/>
                        </a:rPr>
                        <a:t>K</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1725+830</a:t>
                      </a:r>
                      <a:endParaRPr lang="zh-CN" altLang="en-US"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l"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cs typeface="Times New Roman" panose="02020603050405020304" pitchFamily="18" charset="0"/>
                        </a:rPr>
                        <a:t>请按照现场指示标牌绕行</a:t>
                      </a:r>
                      <a:endParaRPr lang="zh-CN" altLang="en-US"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5"/>
                  </a:ext>
                </a:extLst>
              </a:tr>
              <a:tr h="553422">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6</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zh-CN" altLang="en-US" sz="1600" kern="100" dirty="0">
                          <a:solidFill>
                            <a:srgbClr val="7030A0"/>
                          </a:solidFill>
                          <a:effectLst/>
                          <a:latin typeface="Times New Roman" panose="02020603050405020304" pitchFamily="18" charset="0"/>
                          <a:cs typeface="Times New Roman" panose="02020603050405020304" pitchFamily="18" charset="0"/>
                        </a:rPr>
                        <a:t>常州</a:t>
                      </a:r>
                      <a:r>
                        <a:rPr lang="en-US" altLang="zh-CN" sz="1600" kern="100" dirty="0">
                          <a:solidFill>
                            <a:srgbClr val="7030A0"/>
                          </a:solidFill>
                          <a:effectLst/>
                          <a:latin typeface="Times New Roman" panose="02020603050405020304" pitchFamily="18" charset="0"/>
                          <a:cs typeface="Times New Roman" panose="02020603050405020304" pitchFamily="18" charset="0"/>
                        </a:rPr>
                        <a:t>G312</a:t>
                      </a:r>
                      <a:endParaRPr lang="zh-CN" sz="16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20000"/>
                        </a:lnSpc>
                        <a:spcAft>
                          <a:spcPts val="0"/>
                        </a:spcAft>
                      </a:pPr>
                      <a:r>
                        <a:rPr lang="en-US" sz="1400" kern="100" dirty="0">
                          <a:solidFill>
                            <a:srgbClr val="7030A0"/>
                          </a:solidFill>
                          <a:effectLst/>
                          <a:latin typeface="Times New Roman" panose="02020603050405020304" pitchFamily="18" charset="0"/>
                          <a:cs typeface="Times New Roman" panose="02020603050405020304" pitchFamily="18" charset="0"/>
                        </a:rPr>
                        <a:t>K165+500-K165+805</a:t>
                      </a:r>
                    </a:p>
                    <a:p>
                      <a:pPr algn="ctr">
                        <a:lnSpc>
                          <a:spcPct val="120000"/>
                        </a:lnSpc>
                        <a:spcAft>
                          <a:spcPts val="0"/>
                        </a:spcAft>
                      </a:pPr>
                      <a:r>
                        <a:rPr lang="zh-CN" sz="1400" kern="100" dirty="0">
                          <a:solidFill>
                            <a:srgbClr val="7030A0"/>
                          </a:solidFill>
                          <a:effectLst/>
                          <a:latin typeface="Times New Roman" panose="02020603050405020304" pitchFamily="18" charset="0"/>
                          <a:cs typeface="Times New Roman" panose="02020603050405020304" pitchFamily="18" charset="0"/>
                        </a:rPr>
                        <a:t>（</a:t>
                      </a:r>
                      <a:r>
                        <a:rPr lang="zh-CN" altLang="en-US" sz="1400" kern="100" dirty="0">
                          <a:solidFill>
                            <a:srgbClr val="7030A0"/>
                          </a:solidFill>
                          <a:effectLst/>
                          <a:latin typeface="Times New Roman" panose="02020603050405020304" pitchFamily="18" charset="0"/>
                          <a:cs typeface="Times New Roman" panose="02020603050405020304" pitchFamily="18" charset="0"/>
                        </a:rPr>
                        <a:t>经开区遥观镇</a:t>
                      </a:r>
                      <a:r>
                        <a:rPr lang="zh-CN" sz="1400" kern="100" dirty="0">
                          <a:solidFill>
                            <a:srgbClr val="7030A0"/>
                          </a:solidFill>
                          <a:effectLst/>
                          <a:latin typeface="Times New Roman" panose="02020603050405020304" pitchFamily="18" charset="0"/>
                          <a:cs typeface="Times New Roman" panose="02020603050405020304" pitchFamily="18" charset="0"/>
                        </a:rPr>
                        <a:t>）</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20000"/>
                        </a:lnSpc>
                        <a:spcAft>
                          <a:spcPts val="0"/>
                        </a:spcAft>
                      </a:pPr>
                      <a:r>
                        <a:rPr lang="zh-CN" altLang="en-US" sz="1400" kern="100" dirty="0">
                          <a:solidFill>
                            <a:srgbClr val="7030A0"/>
                          </a:solidFill>
                          <a:effectLst/>
                          <a:latin typeface="Times New Roman" panose="02020603050405020304" pitchFamily="18" charset="0"/>
                          <a:cs typeface="Times New Roman" panose="02020603050405020304" pitchFamily="18" charset="0"/>
                        </a:rPr>
                        <a:t>请按照现场指示标牌绕行</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53422">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7</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常州</a:t>
                      </a: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S239</a:t>
                      </a:r>
                      <a:endParaRPr lang="zh-CN" sz="16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K12+750-K14+250</a:t>
                      </a:r>
                    </a:p>
                    <a:p>
                      <a:pPr algn="ctr">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（东风桥）</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nSpc>
                          <a:spcPct val="120000"/>
                        </a:lnSpc>
                        <a:spcAft>
                          <a:spcPts val="0"/>
                        </a:spcAft>
                      </a:pPr>
                      <a:r>
                        <a:rPr lang="zh-CN" altLang="en-US" sz="1400" kern="100" dirty="0">
                          <a:solidFill>
                            <a:srgbClr val="7030A0"/>
                          </a:solidFill>
                          <a:effectLst/>
                          <a:latin typeface="Times New Roman" panose="02020603050405020304" pitchFamily="18" charset="0"/>
                          <a:cs typeface="Times New Roman" panose="02020603050405020304" pitchFamily="18" charset="0"/>
                        </a:rPr>
                        <a:t>请按照现场指示标牌绕行</a:t>
                      </a:r>
                      <a:endParaRPr lang="zh-CN" alt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7"/>
                  </a:ext>
                </a:extLst>
              </a:tr>
              <a:tr h="1383554">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8</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Aft>
                          <a:spcPts val="0"/>
                        </a:spcAft>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苏州</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G524</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20000"/>
                        </a:lnSpc>
                        <a:spcAft>
                          <a:spcPts val="0"/>
                        </a:spcAft>
                      </a:pPr>
                      <a:r>
                        <a:rPr lang="en-US" sz="1400" kern="100" dirty="0">
                          <a:solidFill>
                            <a:srgbClr val="7030A0"/>
                          </a:solidFill>
                          <a:effectLst/>
                          <a:latin typeface="Times New Roman" panose="02020603050405020304" pitchFamily="18" charset="0"/>
                          <a:ea typeface="+mn-ea"/>
                          <a:cs typeface="Times New Roman" panose="02020603050405020304" pitchFamily="18" charset="0"/>
                        </a:rPr>
                        <a:t>K11+694-K46+381</a:t>
                      </a:r>
                    </a:p>
                    <a:p>
                      <a:pPr marL="0" algn="ctr" defTabSz="914400" rtl="0" eaLnBrk="1" latinLnBrk="0" hangingPunct="1">
                        <a:lnSpc>
                          <a:spcPct val="120000"/>
                        </a:lnSpc>
                        <a:spcAft>
                          <a:spcPts val="0"/>
                        </a:spcAft>
                      </a:pPr>
                      <a:r>
                        <a:rPr lang="zh-CN" sz="1400" kern="100" dirty="0">
                          <a:solidFill>
                            <a:srgbClr val="7030A0"/>
                          </a:solidFill>
                          <a:effectLst/>
                          <a:latin typeface="Times New Roman" panose="02020603050405020304" pitchFamily="18" charset="0"/>
                          <a:ea typeface="+mn-ea"/>
                          <a:cs typeface="Times New Roman" panose="02020603050405020304" pitchFamily="18" charset="0"/>
                        </a:rPr>
                        <a:t>（南三环路口至锡太公路）</a:t>
                      </a: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20000"/>
                        </a:lnSpc>
                        <a:spcAft>
                          <a:spcPts val="0"/>
                        </a:spcAft>
                      </a:pPr>
                      <a:r>
                        <a:rPr lang="en-US" sz="1400" kern="100" dirty="0">
                          <a:solidFill>
                            <a:srgbClr val="7030A0"/>
                          </a:solidFill>
                          <a:effectLst/>
                          <a:latin typeface="Times New Roman" panose="02020603050405020304" pitchFamily="18" charset="0"/>
                          <a:ea typeface="+mn-ea"/>
                          <a:cs typeface="Times New Roman" panose="02020603050405020304" pitchFamily="18" charset="0"/>
                        </a:rPr>
                        <a:t>1</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常熟市区来往苏州方向的小型车辆请尽量选择昆承快速路</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-G1522</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G1522</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通行，大型车辆可以选择经昆承大道（地面道路）</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锡太公路通行</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2</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常熟西北部（大义、尚湖镇等区域）来往苏州方向的车辆请选择苏虞张公路通行</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3</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莫城、辛庄附近群众来往常熟市区，</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请</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选择锡太公路</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昆承大道、沙洞线</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-342</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省道通行；早晚高峰</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期间，请</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尽量选择锡太公路</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昆承快速路通行</a:t>
                      </a: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55595" y="291739"/>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、普通国省道施工路段</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5" name="表格 4"/>
          <p:cNvGraphicFramePr>
            <a:graphicFrameLocks noGrp="1"/>
          </p:cNvGraphicFramePr>
          <p:nvPr>
            <p:extLst>
              <p:ext uri="{D42A27DB-BD31-4B8C-83A1-F6EECF244321}">
                <p14:modId xmlns:p14="http://schemas.microsoft.com/office/powerpoint/2010/main" val="2595716762"/>
              </p:ext>
            </p:extLst>
          </p:nvPr>
        </p:nvGraphicFramePr>
        <p:xfrm>
          <a:off x="641441" y="948452"/>
          <a:ext cx="11046255" cy="5644090"/>
        </p:xfrm>
        <a:graphic>
          <a:graphicData uri="http://schemas.openxmlformats.org/drawingml/2006/table">
            <a:tbl>
              <a:tblPr firstRow="1" firstCol="1" bandRow="1">
                <a:tableStyleId>{F5AB1C69-6EDB-4FF4-983F-18BD219EF322}</a:tableStyleId>
              </a:tblPr>
              <a:tblGrid>
                <a:gridCol w="484285">
                  <a:extLst>
                    <a:ext uri="{9D8B030D-6E8A-4147-A177-3AD203B41FA5}">
                      <a16:colId xmlns:a16="http://schemas.microsoft.com/office/drawing/2014/main" val="20000"/>
                    </a:ext>
                  </a:extLst>
                </a:gridCol>
                <a:gridCol w="916999">
                  <a:extLst>
                    <a:ext uri="{9D8B030D-6E8A-4147-A177-3AD203B41FA5}">
                      <a16:colId xmlns:a16="http://schemas.microsoft.com/office/drawing/2014/main" val="20001"/>
                    </a:ext>
                  </a:extLst>
                </a:gridCol>
                <a:gridCol w="2886722">
                  <a:extLst>
                    <a:ext uri="{9D8B030D-6E8A-4147-A177-3AD203B41FA5}">
                      <a16:colId xmlns:a16="http://schemas.microsoft.com/office/drawing/2014/main" val="20002"/>
                    </a:ext>
                  </a:extLst>
                </a:gridCol>
                <a:gridCol w="6758249">
                  <a:extLst>
                    <a:ext uri="{9D8B030D-6E8A-4147-A177-3AD203B41FA5}">
                      <a16:colId xmlns:a16="http://schemas.microsoft.com/office/drawing/2014/main" val="20003"/>
                    </a:ext>
                  </a:extLst>
                </a:gridCol>
              </a:tblGrid>
              <a:tr h="470913">
                <a:tc>
                  <a:txBody>
                    <a:bodyPr/>
                    <a:lstStyle/>
                    <a:p>
                      <a:pPr algn="ctr">
                        <a:spcAft>
                          <a:spcPts val="0"/>
                        </a:spcAft>
                      </a:pPr>
                      <a:r>
                        <a:rPr lang="zh-CN" sz="1400" kern="0" dirty="0">
                          <a:solidFill>
                            <a:srgbClr val="7030A0"/>
                          </a:solidFill>
                          <a:effectLst/>
                          <a:latin typeface="Times New Roman" panose="02020603050405020304" pitchFamily="18" charset="0"/>
                          <a:cs typeface="Times New Roman" panose="02020603050405020304" pitchFamily="18" charset="0"/>
                        </a:rPr>
                        <a:t>序号</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zh-CN" sz="1400" kern="0" dirty="0">
                          <a:solidFill>
                            <a:srgbClr val="7030A0"/>
                          </a:solidFill>
                          <a:effectLst/>
                          <a:latin typeface="Times New Roman" panose="02020603050405020304" pitchFamily="18" charset="0"/>
                          <a:cs typeface="Times New Roman" panose="02020603050405020304" pitchFamily="18" charset="0"/>
                        </a:rPr>
                        <a:t>路段名称</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zh-CN" sz="1400" kern="0" dirty="0">
                          <a:solidFill>
                            <a:srgbClr val="7030A0"/>
                          </a:solidFill>
                          <a:effectLst/>
                          <a:latin typeface="Times New Roman" panose="02020603050405020304" pitchFamily="18" charset="0"/>
                          <a:cs typeface="Times New Roman" panose="02020603050405020304" pitchFamily="18" charset="0"/>
                        </a:rPr>
                        <a:t>地点桩号</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spcAft>
                          <a:spcPts val="0"/>
                        </a:spcAft>
                      </a:pPr>
                      <a:r>
                        <a:rPr lang="zh-CN" sz="1400" kern="100" dirty="0">
                          <a:solidFill>
                            <a:srgbClr val="7030A0"/>
                          </a:solidFill>
                          <a:effectLst/>
                          <a:latin typeface="Times New Roman" panose="02020603050405020304" pitchFamily="18" charset="0"/>
                          <a:cs typeface="Times New Roman" panose="02020603050405020304" pitchFamily="18" charset="0"/>
                        </a:rPr>
                        <a:t>绕行线路</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632419">
                <a:tc>
                  <a:txBody>
                    <a:bodyPr/>
                    <a:lstStyle/>
                    <a:p>
                      <a:pPr algn="ctr">
                        <a:spcAft>
                          <a:spcPts val="0"/>
                        </a:spcAft>
                      </a:pPr>
                      <a:r>
                        <a:rPr lang="en-US" sz="1400" kern="0" dirty="0">
                          <a:solidFill>
                            <a:srgbClr val="7030A0"/>
                          </a:solidFill>
                          <a:effectLst/>
                          <a:latin typeface="Times New Roman" panose="02020603050405020304" pitchFamily="18" charset="0"/>
                          <a:cs typeface="Times New Roman" panose="02020603050405020304" pitchFamily="18" charset="0"/>
                        </a:rPr>
                        <a:t>9</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spcAft>
                          <a:spcPts val="0"/>
                        </a:spcAft>
                      </a:pPr>
                      <a:r>
                        <a:rPr lang="zh-CN" sz="1600" kern="100" dirty="0">
                          <a:solidFill>
                            <a:srgbClr val="7030A0"/>
                          </a:solidFill>
                          <a:effectLst/>
                          <a:latin typeface="Times New Roman" panose="02020603050405020304" pitchFamily="18" charset="0"/>
                          <a:ea typeface="+mn-ea"/>
                          <a:cs typeface="Times New Roman" panose="02020603050405020304" pitchFamily="18" charset="0"/>
                        </a:rPr>
                        <a:t>连云港</a:t>
                      </a: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G</a:t>
                      </a:r>
                      <a:r>
                        <a:rPr lang="en-US" sz="1600" kern="100" dirty="0">
                          <a:solidFill>
                            <a:srgbClr val="7030A0"/>
                          </a:solidFill>
                          <a:effectLst/>
                          <a:latin typeface="Times New Roman" panose="02020603050405020304" pitchFamily="18" charset="0"/>
                          <a:ea typeface="+mn-ea"/>
                          <a:cs typeface="Times New Roman" panose="02020603050405020304" pitchFamily="18" charset="0"/>
                        </a:rPr>
                        <a:t>228</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lnSpc>
                          <a:spcPct val="120000"/>
                        </a:lnSpc>
                        <a:spcAft>
                          <a:spcPts val="0"/>
                        </a:spcAft>
                      </a:pPr>
                      <a:r>
                        <a:rPr lang="en-US" sz="1400" kern="100" dirty="0">
                          <a:solidFill>
                            <a:srgbClr val="7030A0"/>
                          </a:solidFill>
                          <a:effectLst/>
                          <a:latin typeface="Times New Roman" panose="02020603050405020304" pitchFamily="18" charset="0"/>
                          <a:ea typeface="+mn-ea"/>
                          <a:cs typeface="Times New Roman" panose="02020603050405020304" pitchFamily="18" charset="0"/>
                        </a:rPr>
                        <a:t>K2960+700-K2981+600</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lnSpc>
                          <a:spcPct val="120000"/>
                        </a:lnSpc>
                        <a:spcAft>
                          <a:spcPts val="0"/>
                        </a:spcAft>
                      </a:pPr>
                      <a:r>
                        <a:rPr lang="zh-CN" sz="1400" kern="100" dirty="0">
                          <a:solidFill>
                            <a:srgbClr val="7030A0"/>
                          </a:solidFill>
                          <a:effectLst/>
                          <a:latin typeface="Times New Roman" panose="02020603050405020304" pitchFamily="18" charset="0"/>
                          <a:ea typeface="+mn-ea"/>
                          <a:cs typeface="Times New Roman" panose="02020603050405020304" pitchFamily="18" charset="0"/>
                        </a:rPr>
                        <a:t>（徐圩新区疏港大道至</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324</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省道段）</a:t>
                      </a: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l" defTabSz="914400" rtl="0" eaLnBrk="1" latinLnBrk="0" hangingPunct="1">
                        <a:lnSpc>
                          <a:spcPct val="120000"/>
                        </a:lnSpc>
                        <a:spcAft>
                          <a:spcPts val="0"/>
                        </a:spcAft>
                      </a:pPr>
                      <a:r>
                        <a:rPr lang="zh-CN" sz="1400" kern="100" dirty="0">
                          <a:solidFill>
                            <a:srgbClr val="7030A0"/>
                          </a:solidFill>
                          <a:effectLst/>
                          <a:latin typeface="Times New Roman" panose="02020603050405020304" pitchFamily="18" charset="0"/>
                          <a:ea typeface="+mn-ea"/>
                          <a:cs typeface="Times New Roman" panose="02020603050405020304" pitchFamily="18" charset="0"/>
                        </a:rPr>
                        <a:t>过境车辆请从</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G15</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高速公路、</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204</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国道或者疏港大道、</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242</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省道、</a:t>
                      </a:r>
                      <a:r>
                        <a:rPr lang="en-US" sz="1400" kern="100" dirty="0">
                          <a:solidFill>
                            <a:srgbClr val="7030A0"/>
                          </a:solidFill>
                          <a:effectLst/>
                          <a:latin typeface="Times New Roman" panose="02020603050405020304" pitchFamily="18" charset="0"/>
                          <a:ea typeface="+mn-ea"/>
                          <a:cs typeface="Times New Roman" panose="02020603050405020304" pitchFamily="18" charset="0"/>
                        </a:rPr>
                        <a:t>324</a:t>
                      </a:r>
                      <a:r>
                        <a:rPr lang="zh-CN" sz="1400" kern="100" dirty="0">
                          <a:solidFill>
                            <a:srgbClr val="7030A0"/>
                          </a:solidFill>
                          <a:effectLst/>
                          <a:latin typeface="Times New Roman" panose="02020603050405020304" pitchFamily="18" charset="0"/>
                          <a:ea typeface="+mn-ea"/>
                          <a:cs typeface="Times New Roman" panose="02020603050405020304" pitchFamily="18" charset="0"/>
                        </a:rPr>
                        <a:t>省道绕行</a:t>
                      </a: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632419">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10</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Aft>
                          <a:spcPts val="0"/>
                        </a:spcAft>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盐城</a:t>
                      </a:r>
                      <a:endParaRPr lang="en-US" altLang="zh-CN" sz="16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spcAft>
                          <a:spcPts val="0"/>
                        </a:spcAft>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G204</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K629+100-K630+300</a:t>
                      </a:r>
                    </a:p>
                    <a:p>
                      <a:pPr marL="0" algn="ctr"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（新兴镇古河村）</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过境车辆可从</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S329</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-S231</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-S331</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省道绕行、</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S329</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-G15</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高速</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-G1515</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高速绕行、</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S329</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-S226</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-S331</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省道绕行</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015920">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11</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spcAft>
                          <a:spcPts val="0"/>
                        </a:spcAft>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泰州</a:t>
                      </a:r>
                      <a:endParaRPr lang="en-US" altLang="zh-CN" sz="16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spcAft>
                          <a:spcPts val="0"/>
                        </a:spcAft>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G328</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K241-K245+200</a:t>
                      </a:r>
                    </a:p>
                    <a:p>
                      <a:pPr marL="0" algn="ctr"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（科技路口至南京路口）</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l" defTabSz="914400" rtl="0" eaLnBrk="1" latinLnBrk="0" hangingPunct="1">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1</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西向东：集散车辆通过广州路、科技路提前左转，由陈庄路绕行至</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S610</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，由三水大道绕行至</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实现分流；下阜溧高速进入</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的过境车辆，在海姜大道互通下高速，通过海姜大道，姜堰大道到达目的地； </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2</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东向西：在三水大道、上海路、南京路提前右转，由陈庄路绕行至</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S610</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，由广州路、科技路绕行至</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实现分流；</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3.</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黄牌货车保通路线：在广州路与</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交叉口，科技路与</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交叉口处提前左转，由陈庄路、三水大道回到</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完成绕行； </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S610</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过境黄牌货车在</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S610</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与姜堰大道交叉口处、</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S610</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与陈庄路交叉口处提前绕行，通过三水大道向南到达目的地</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3"/>
                  </a:ext>
                </a:extLst>
              </a:tr>
              <a:tr h="632419">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12</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Aft>
                          <a:spcPts val="0"/>
                        </a:spcAft>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泰州</a:t>
                      </a:r>
                      <a:endParaRPr lang="en-US" altLang="zh-CN" sz="16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spcAft>
                          <a:spcPts val="0"/>
                        </a:spcAft>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S610</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K61+629-K62+594</a:t>
                      </a:r>
                    </a:p>
                    <a:p>
                      <a:pPr marL="0" algn="ctr"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（长江路南至</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G328</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交叉口）</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过往车辆行人从陈庄路通过上海路</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三水大道、广州路绕道行驶</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260000">
                <a:tc>
                  <a:txBody>
                    <a:bodyPr/>
                    <a:lstStyle/>
                    <a:p>
                      <a:pPr algn="ctr">
                        <a:spcAft>
                          <a:spcPts val="0"/>
                        </a:spcAft>
                      </a:pPr>
                      <a:r>
                        <a:rPr lang="en-US" alt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13</a:t>
                      </a:r>
                      <a:endParaRPr lang="zh-CN" sz="14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spcAft>
                          <a:spcPts val="0"/>
                        </a:spcAft>
                      </a:pPr>
                      <a:r>
                        <a:rPr lang="zh-CN" altLang="en-US" sz="1600" kern="100" dirty="0">
                          <a:solidFill>
                            <a:srgbClr val="7030A0"/>
                          </a:solidFill>
                          <a:effectLst/>
                          <a:latin typeface="Times New Roman" panose="02020603050405020304" pitchFamily="18" charset="0"/>
                          <a:ea typeface="+mn-ea"/>
                          <a:cs typeface="Times New Roman" panose="02020603050405020304" pitchFamily="18" charset="0"/>
                        </a:rPr>
                        <a:t>宿迁</a:t>
                      </a:r>
                      <a:endParaRPr lang="en-US" altLang="zh-CN" sz="1600" kern="100" dirty="0">
                        <a:solidFill>
                          <a:srgbClr val="7030A0"/>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spcAft>
                          <a:spcPts val="0"/>
                        </a:spcAft>
                      </a:pPr>
                      <a:r>
                        <a:rPr lang="en-US" altLang="zh-CN" sz="1600" kern="100" dirty="0">
                          <a:solidFill>
                            <a:srgbClr val="7030A0"/>
                          </a:solidFill>
                          <a:effectLst/>
                          <a:latin typeface="Times New Roman" panose="02020603050405020304" pitchFamily="18" charset="0"/>
                          <a:ea typeface="+mn-ea"/>
                          <a:cs typeface="Times New Roman" panose="02020603050405020304" pitchFamily="18" charset="0"/>
                        </a:rPr>
                        <a:t>G343</a:t>
                      </a:r>
                      <a:endParaRPr lang="zh-CN"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ctr" defTabSz="914400" rtl="0" eaLnBrk="1" latinLnBrk="0" hangingPunct="1">
                        <a:lnSpc>
                          <a:spcPct val="120000"/>
                        </a:lnSpc>
                        <a:spcAft>
                          <a:spcPts val="0"/>
                        </a:spcAft>
                      </a:pP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K268+650-K269+800</a:t>
                      </a:r>
                    </a:p>
                    <a:p>
                      <a:pPr marL="0" algn="ctr"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（京杭运河众兴大桥）</a:t>
                      </a:r>
                      <a:endParaRPr lang="zh-CN" sz="1400" kern="100" dirty="0">
                        <a:solidFill>
                          <a:srgbClr val="7030A0"/>
                        </a:solidFill>
                        <a:effectLst/>
                        <a:latin typeface="Times New Roman" panose="02020603050405020304" pitchFamily="18" charset="0"/>
                        <a:ea typeface="+mn-ea"/>
                        <a:cs typeface="Times New Roman" panose="02020603050405020304" pitchFamily="18" charset="0"/>
                      </a:endParaRP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algn="l" defTabSz="914400" rtl="0" eaLnBrk="1" latinLnBrk="0" hangingPunct="1">
                        <a:lnSpc>
                          <a:spcPct val="120000"/>
                        </a:lnSpc>
                        <a:spcAft>
                          <a:spcPts val="0"/>
                        </a:spcAft>
                      </a:pP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由南向北车辆可从意杨大道向西行驶</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10.7</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公里至四号桥，或从意杨大道向东行驶</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3.2</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公里至成子湖公路大桥。由北向南车辆可从众兴西路行驶</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4.5</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公里至四号桥，或沿众兴西路往东行驶</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1.9</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公里左转进入西安路辅路，或向北行驶</a:t>
                      </a:r>
                      <a:r>
                        <a:rPr lang="en-US" altLang="zh-CN" sz="1400" kern="100" dirty="0">
                          <a:solidFill>
                            <a:srgbClr val="7030A0"/>
                          </a:solidFill>
                          <a:effectLst/>
                          <a:latin typeface="Times New Roman" panose="02020603050405020304" pitchFamily="18" charset="0"/>
                          <a:ea typeface="+mn-ea"/>
                          <a:cs typeface="Times New Roman" panose="02020603050405020304" pitchFamily="18" charset="0"/>
                        </a:rPr>
                        <a:t>0.5</a:t>
                      </a:r>
                      <a:r>
                        <a:rPr lang="zh-CN" altLang="en-US" sz="1400" kern="100" dirty="0">
                          <a:solidFill>
                            <a:srgbClr val="7030A0"/>
                          </a:solidFill>
                          <a:effectLst/>
                          <a:latin typeface="Times New Roman" panose="02020603050405020304" pitchFamily="18" charset="0"/>
                          <a:ea typeface="+mn-ea"/>
                          <a:cs typeface="Times New Roman" panose="02020603050405020304" pitchFamily="18" charset="0"/>
                        </a:rPr>
                        <a:t>公里从转盘处掉头进入成子湖公路大桥</a:t>
                      </a:r>
                    </a:p>
                  </a:txBody>
                  <a:tcPr marL="38058" marR="3805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023008" y="2029540"/>
            <a:ext cx="3406949" cy="3053913"/>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200" dirty="0">
                <a:solidFill>
                  <a:srgbClr val="7030A0"/>
                </a:solidFill>
                <a:latin typeface="Times New Roman" panose="02020603050405020304" pitchFamily="18" charset="0"/>
                <a:cs typeface="Times New Roman" panose="02020603050405020304" pitchFamily="18" charset="0"/>
              </a:rPr>
              <a:t>春节期间，</a:t>
            </a:r>
            <a:r>
              <a:rPr lang="en-US" altLang="zh-CN" sz="2200" dirty="0">
                <a:solidFill>
                  <a:srgbClr val="7030A0"/>
                </a:solidFill>
                <a:latin typeface="Times New Roman" panose="02020603050405020304" pitchFamily="18" charset="0"/>
                <a:cs typeface="Times New Roman" panose="02020603050405020304" pitchFamily="18" charset="0"/>
              </a:rPr>
              <a:t>G2</a:t>
            </a:r>
            <a:r>
              <a:rPr lang="zh-CN" altLang="en-US" sz="2200" dirty="0">
                <a:solidFill>
                  <a:srgbClr val="7030A0"/>
                </a:solidFill>
                <a:latin typeface="Times New Roman" panose="02020603050405020304" pitchFamily="18" charset="0"/>
                <a:cs typeface="Times New Roman" panose="02020603050405020304" pitchFamily="18" charset="0"/>
              </a:rPr>
              <a:t>京沪高速、</a:t>
            </a:r>
            <a:r>
              <a:rPr lang="en-US" altLang="zh-CN" sz="2200" dirty="0">
                <a:solidFill>
                  <a:srgbClr val="7030A0"/>
                </a:solidFill>
                <a:latin typeface="Times New Roman" panose="02020603050405020304" pitchFamily="18" charset="0"/>
                <a:cs typeface="Times New Roman" panose="02020603050405020304" pitchFamily="18" charset="0"/>
              </a:rPr>
              <a:t>G30</a:t>
            </a:r>
            <a:r>
              <a:rPr lang="zh-CN" altLang="en-US" sz="2200" dirty="0">
                <a:solidFill>
                  <a:srgbClr val="7030A0"/>
                </a:solidFill>
                <a:latin typeface="Times New Roman" panose="02020603050405020304" pitchFamily="18" charset="0"/>
                <a:cs typeface="Times New Roman" panose="02020603050405020304" pitchFamily="18" charset="0"/>
              </a:rPr>
              <a:t>连霍高速等高速公路沿线共有</a:t>
            </a:r>
            <a:r>
              <a:rPr lang="en-US" altLang="zh-CN" sz="2200" b="1" dirty="0">
                <a:solidFill>
                  <a:srgbClr val="7030A0"/>
                </a:solidFill>
                <a:latin typeface="Times New Roman" panose="02020603050405020304" pitchFamily="18" charset="0"/>
                <a:cs typeface="Times New Roman" panose="02020603050405020304" pitchFamily="18" charset="0"/>
              </a:rPr>
              <a:t>8</a:t>
            </a:r>
            <a:r>
              <a:rPr lang="zh-CN" altLang="en-US" sz="2200" b="1" dirty="0">
                <a:solidFill>
                  <a:srgbClr val="7030A0"/>
                </a:solidFill>
                <a:latin typeface="Times New Roman" panose="02020603050405020304" pitchFamily="18" charset="0"/>
                <a:cs typeface="Times New Roman" panose="02020603050405020304" pitchFamily="18" charset="0"/>
              </a:rPr>
              <a:t>个</a:t>
            </a:r>
            <a:r>
              <a:rPr lang="zh-CN" altLang="en-US" sz="2200" dirty="0">
                <a:solidFill>
                  <a:srgbClr val="7030A0"/>
                </a:solidFill>
                <a:latin typeface="Times New Roman" panose="02020603050405020304" pitchFamily="18" charset="0"/>
                <a:cs typeface="Times New Roman" panose="02020603050405020304" pitchFamily="18" charset="0"/>
              </a:rPr>
              <a:t>服务区有服务区封闭、加油站关闭等特情，请注意！</a:t>
            </a:r>
          </a:p>
        </p:txBody>
      </p:sp>
      <p:sp>
        <p:nvSpPr>
          <p:cNvPr id="19" name="文本框 18"/>
          <p:cNvSpPr txBox="1"/>
          <p:nvPr/>
        </p:nvSpPr>
        <p:spPr>
          <a:xfrm>
            <a:off x="1023008" y="291739"/>
            <a:ext cx="3672800"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4</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、高速服务区特情</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pic>
        <p:nvPicPr>
          <p:cNvPr id="3" name="图片 2"/>
          <p:cNvPicPr>
            <a:picLocks noChangeAspect="1"/>
          </p:cNvPicPr>
          <p:nvPr/>
        </p:nvPicPr>
        <p:blipFill rotWithShape="1">
          <a:blip r:embed="rId4"/>
          <a:srcRect r="8155"/>
          <a:stretch>
            <a:fillRect/>
          </a:stretch>
        </p:blipFill>
        <p:spPr>
          <a:xfrm>
            <a:off x="4946056" y="71832"/>
            <a:ext cx="7196323" cy="67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13" name="图片 12"/>
          <p:cNvPicPr>
            <a:picLocks noChangeAspect="1"/>
          </p:cNvPicPr>
          <p:nvPr/>
        </p:nvPicPr>
        <p:blipFill>
          <a:blip r:embed="rId4"/>
          <a:stretch>
            <a:fillRect/>
          </a:stretch>
        </p:blipFill>
        <p:spPr>
          <a:xfrm>
            <a:off x="-528" y="-297"/>
            <a:ext cx="12193057" cy="6858594"/>
          </a:xfrm>
          <a:prstGeom prst="rect">
            <a:avLst/>
          </a:prstGeom>
        </p:spPr>
      </p:pic>
      <p:pic>
        <p:nvPicPr>
          <p:cNvPr id="14" name="图片 13"/>
          <p:cNvPicPr>
            <a:picLocks noChangeAspect="1"/>
          </p:cNvPicPr>
          <p:nvPr/>
        </p:nvPicPr>
        <p:blipFill rotWithShape="1">
          <a:blip r:embed="rId5" cstate="screen"/>
          <a:srcRect/>
          <a:stretch>
            <a:fillRect/>
          </a:stretch>
        </p:blipFill>
        <p:spPr>
          <a:xfrm>
            <a:off x="10586951" y="1595437"/>
            <a:ext cx="1700084" cy="930368"/>
          </a:xfrm>
          <a:prstGeom prst="rect">
            <a:avLst/>
          </a:prstGeom>
        </p:spPr>
      </p:pic>
      <p:pic>
        <p:nvPicPr>
          <p:cNvPr id="15" name="图片 14"/>
          <p:cNvPicPr>
            <a:picLocks noChangeAspect="1"/>
          </p:cNvPicPr>
          <p:nvPr/>
        </p:nvPicPr>
        <p:blipFill rotWithShape="1">
          <a:blip r:embed="rId6" cstate="screen"/>
          <a:srcRect/>
          <a:stretch>
            <a:fillRect/>
          </a:stretch>
        </p:blipFill>
        <p:spPr>
          <a:xfrm flipH="1" flipV="1">
            <a:off x="57149" y="4584575"/>
            <a:ext cx="1733549" cy="1078877"/>
          </a:xfrm>
          <a:prstGeom prst="rect">
            <a:avLst/>
          </a:prstGeom>
        </p:spPr>
      </p:pic>
      <p:pic>
        <p:nvPicPr>
          <p:cNvPr id="4" name="图片 3"/>
          <p:cNvPicPr>
            <a:picLocks noChangeAspect="1"/>
          </p:cNvPicPr>
          <p:nvPr/>
        </p:nvPicPr>
        <p:blipFill>
          <a:blip r:embed="rId7" cstate="screen"/>
          <a:stretch>
            <a:fillRect/>
          </a:stretch>
        </p:blipFill>
        <p:spPr>
          <a:xfrm>
            <a:off x="17991" y="0"/>
            <a:ext cx="4700103" cy="5663452"/>
          </a:xfrm>
          <a:prstGeom prst="rect">
            <a:avLst/>
          </a:prstGeom>
        </p:spPr>
      </p:pic>
      <p:grpSp>
        <p:nvGrpSpPr>
          <p:cNvPr id="53" name="组合 52"/>
          <p:cNvGrpSpPr/>
          <p:nvPr/>
        </p:nvGrpSpPr>
        <p:grpSpPr>
          <a:xfrm>
            <a:off x="5852764" y="1108787"/>
            <a:ext cx="4623659" cy="821044"/>
            <a:chOff x="5701441" y="1487672"/>
            <a:chExt cx="4623659" cy="821044"/>
          </a:xfrm>
        </p:grpSpPr>
        <p:grpSp>
          <p:nvGrpSpPr>
            <p:cNvPr id="22" name="组合 21"/>
            <p:cNvGrpSpPr/>
            <p:nvPr/>
          </p:nvGrpSpPr>
          <p:grpSpPr>
            <a:xfrm>
              <a:off x="5701441" y="1487672"/>
              <a:ext cx="4623659" cy="821044"/>
              <a:chOff x="4296509" y="1543049"/>
              <a:chExt cx="7080412" cy="1257301"/>
            </a:xfrm>
          </p:grpSpPr>
          <p:pic>
            <p:nvPicPr>
              <p:cNvPr id="8" name="图片 7"/>
              <p:cNvPicPr>
                <a:picLocks noChangeAspect="1"/>
              </p:cNvPicPr>
              <p:nvPr/>
            </p:nvPicPr>
            <p:blipFill>
              <a:blip r:embed="rId8" cstate="screen"/>
              <a:stretch>
                <a:fillRect/>
              </a:stretch>
            </p:blipFill>
            <p:spPr>
              <a:xfrm>
                <a:off x="4296509" y="1543049"/>
                <a:ext cx="843169" cy="1257301"/>
              </a:xfrm>
              <a:prstGeom prst="rect">
                <a:avLst/>
              </a:prstGeom>
            </p:spPr>
          </p:pic>
          <p:grpSp>
            <p:nvGrpSpPr>
              <p:cNvPr id="21" name="组合 20"/>
              <p:cNvGrpSpPr/>
              <p:nvPr/>
            </p:nvGrpSpPr>
            <p:grpSpPr>
              <a:xfrm>
                <a:off x="4713330" y="1638300"/>
                <a:ext cx="6234070" cy="885699"/>
                <a:chOff x="4713330" y="1638300"/>
                <a:chExt cx="2566987" cy="885699"/>
              </a:xfrm>
            </p:grpSpPr>
            <p:cxnSp>
              <p:nvCxnSpPr>
                <p:cNvPr id="18" name="直接连接符 17"/>
                <p:cNvCxnSpPr/>
                <p:nvPr/>
              </p:nvCxnSpPr>
              <p:spPr>
                <a:xfrm>
                  <a:off x="4713330" y="1638300"/>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4713330" y="2523999"/>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grpSp>
          <p:pic>
            <p:nvPicPr>
              <p:cNvPr id="20" name="图片 19"/>
              <p:cNvPicPr>
                <a:picLocks noChangeAspect="1"/>
              </p:cNvPicPr>
              <p:nvPr/>
            </p:nvPicPr>
            <p:blipFill>
              <a:blip r:embed="rId8" cstate="screen"/>
              <a:stretch>
                <a:fillRect/>
              </a:stretch>
            </p:blipFill>
            <p:spPr>
              <a:xfrm>
                <a:off x="10533752" y="1543049"/>
                <a:ext cx="843169" cy="1257301"/>
              </a:xfrm>
              <a:prstGeom prst="rect">
                <a:avLst/>
              </a:prstGeom>
            </p:spPr>
          </p:pic>
        </p:grpSp>
        <p:sp>
          <p:nvSpPr>
            <p:cNvPr id="48" name="文本框 47"/>
            <p:cNvSpPr txBox="1"/>
            <p:nvPr/>
          </p:nvSpPr>
          <p:spPr>
            <a:xfrm>
              <a:off x="7260136" y="1584583"/>
              <a:ext cx="1620958" cy="523220"/>
            </a:xfrm>
            <a:prstGeom prst="rect">
              <a:avLst/>
            </a:prstGeom>
            <a:noFill/>
          </p:spPr>
          <p:txBody>
            <a:bodyPr wrap="none" rtlCol="0">
              <a:spAutoFit/>
              <a:scene3d>
                <a:camera prst="orthographicFront"/>
                <a:lightRig rig="threePt" dir="t"/>
              </a:scene3d>
              <a:sp3d contourW="12700"/>
            </a:bodyPr>
            <a:lstStyle/>
            <a:p>
              <a:pPr algn="ctr"/>
              <a:r>
                <a:rPr lang="zh-CN" altLang="en-US" sz="2800" b="1" dirty="0">
                  <a:gradFill>
                    <a:gsLst>
                      <a:gs pos="0">
                        <a:srgbClr val="C00000"/>
                      </a:gs>
                      <a:gs pos="100000">
                        <a:srgbClr val="EB0000"/>
                      </a:gs>
                    </a:gsLst>
                    <a:lin ang="5400000" scaled="1"/>
                  </a:gradFill>
                </a:rPr>
                <a:t>通行政策</a:t>
              </a:r>
            </a:p>
          </p:txBody>
        </p:sp>
      </p:grpSp>
      <p:grpSp>
        <p:nvGrpSpPr>
          <p:cNvPr id="54" name="组合 53"/>
          <p:cNvGrpSpPr/>
          <p:nvPr/>
        </p:nvGrpSpPr>
        <p:grpSpPr>
          <a:xfrm>
            <a:off x="5852764" y="2100299"/>
            <a:ext cx="4623659" cy="821044"/>
            <a:chOff x="5701441" y="2508210"/>
            <a:chExt cx="4623659" cy="821044"/>
          </a:xfrm>
        </p:grpSpPr>
        <p:grpSp>
          <p:nvGrpSpPr>
            <p:cNvPr id="23" name="组合 22"/>
            <p:cNvGrpSpPr/>
            <p:nvPr/>
          </p:nvGrpSpPr>
          <p:grpSpPr>
            <a:xfrm>
              <a:off x="5701441" y="2508210"/>
              <a:ext cx="4623659" cy="821044"/>
              <a:chOff x="4296509" y="1543049"/>
              <a:chExt cx="7080412" cy="1257301"/>
            </a:xfrm>
          </p:grpSpPr>
          <p:pic>
            <p:nvPicPr>
              <p:cNvPr id="24" name="图片 23"/>
              <p:cNvPicPr>
                <a:picLocks noChangeAspect="1"/>
              </p:cNvPicPr>
              <p:nvPr/>
            </p:nvPicPr>
            <p:blipFill>
              <a:blip r:embed="rId8" cstate="screen"/>
              <a:stretch>
                <a:fillRect/>
              </a:stretch>
            </p:blipFill>
            <p:spPr>
              <a:xfrm>
                <a:off x="4296509" y="1543049"/>
                <a:ext cx="843169" cy="1257301"/>
              </a:xfrm>
              <a:prstGeom prst="rect">
                <a:avLst/>
              </a:prstGeom>
            </p:spPr>
          </p:pic>
          <p:grpSp>
            <p:nvGrpSpPr>
              <p:cNvPr id="25" name="组合 24"/>
              <p:cNvGrpSpPr/>
              <p:nvPr/>
            </p:nvGrpSpPr>
            <p:grpSpPr>
              <a:xfrm>
                <a:off x="4713330" y="1638300"/>
                <a:ext cx="6234070" cy="885699"/>
                <a:chOff x="4713330" y="1638300"/>
                <a:chExt cx="2566987" cy="885699"/>
              </a:xfrm>
            </p:grpSpPr>
            <p:cxnSp>
              <p:nvCxnSpPr>
                <p:cNvPr id="27" name="直接连接符 26"/>
                <p:cNvCxnSpPr/>
                <p:nvPr/>
              </p:nvCxnSpPr>
              <p:spPr>
                <a:xfrm>
                  <a:off x="4713330" y="1638300"/>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4713330" y="2523999"/>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grpSp>
          <p:pic>
            <p:nvPicPr>
              <p:cNvPr id="26" name="图片 25"/>
              <p:cNvPicPr>
                <a:picLocks noChangeAspect="1"/>
              </p:cNvPicPr>
              <p:nvPr/>
            </p:nvPicPr>
            <p:blipFill>
              <a:blip r:embed="rId8" cstate="screen"/>
              <a:stretch>
                <a:fillRect/>
              </a:stretch>
            </p:blipFill>
            <p:spPr>
              <a:xfrm>
                <a:off x="10533752" y="1543049"/>
                <a:ext cx="843169" cy="1257301"/>
              </a:xfrm>
              <a:prstGeom prst="rect">
                <a:avLst/>
              </a:prstGeom>
            </p:spPr>
          </p:pic>
        </p:grpSp>
        <p:sp>
          <p:nvSpPr>
            <p:cNvPr id="49" name="文本框 48"/>
            <p:cNvSpPr txBox="1"/>
            <p:nvPr/>
          </p:nvSpPr>
          <p:spPr>
            <a:xfrm>
              <a:off x="7260136" y="2597835"/>
              <a:ext cx="1620958" cy="523220"/>
            </a:xfrm>
            <a:prstGeom prst="rect">
              <a:avLst/>
            </a:prstGeom>
            <a:noFill/>
          </p:spPr>
          <p:txBody>
            <a:bodyPr wrap="none" rtlCol="0">
              <a:spAutoFit/>
              <a:scene3d>
                <a:camera prst="orthographicFront"/>
                <a:lightRig rig="threePt" dir="t"/>
              </a:scene3d>
              <a:sp3d contourW="12700"/>
            </a:bodyPr>
            <a:lstStyle/>
            <a:p>
              <a:pPr algn="ctr"/>
              <a:r>
                <a:rPr lang="zh-CN" altLang="en-US" sz="2800" b="1" dirty="0">
                  <a:gradFill>
                    <a:gsLst>
                      <a:gs pos="0">
                        <a:srgbClr val="C00000"/>
                      </a:gs>
                      <a:gs pos="100000">
                        <a:srgbClr val="EB0000"/>
                      </a:gs>
                    </a:gsLst>
                    <a:lin ang="5400000" scaled="1"/>
                  </a:gradFill>
                </a:rPr>
                <a:t>路网环境</a:t>
              </a:r>
            </a:p>
          </p:txBody>
        </p:sp>
      </p:grpSp>
      <p:grpSp>
        <p:nvGrpSpPr>
          <p:cNvPr id="55" name="组合 54"/>
          <p:cNvGrpSpPr/>
          <p:nvPr/>
        </p:nvGrpSpPr>
        <p:grpSpPr>
          <a:xfrm>
            <a:off x="5852764" y="4083323"/>
            <a:ext cx="4623659" cy="821044"/>
            <a:chOff x="5701441" y="3528748"/>
            <a:chExt cx="4623659" cy="821044"/>
          </a:xfrm>
        </p:grpSpPr>
        <p:grpSp>
          <p:nvGrpSpPr>
            <p:cNvPr id="29" name="组合 28"/>
            <p:cNvGrpSpPr/>
            <p:nvPr/>
          </p:nvGrpSpPr>
          <p:grpSpPr>
            <a:xfrm>
              <a:off x="5701441" y="3528748"/>
              <a:ext cx="4623659" cy="821044"/>
              <a:chOff x="4296509" y="1543049"/>
              <a:chExt cx="7080412" cy="1257301"/>
            </a:xfrm>
          </p:grpSpPr>
          <p:pic>
            <p:nvPicPr>
              <p:cNvPr id="30" name="图片 29"/>
              <p:cNvPicPr>
                <a:picLocks noChangeAspect="1"/>
              </p:cNvPicPr>
              <p:nvPr/>
            </p:nvPicPr>
            <p:blipFill>
              <a:blip r:embed="rId8" cstate="screen"/>
              <a:stretch>
                <a:fillRect/>
              </a:stretch>
            </p:blipFill>
            <p:spPr>
              <a:xfrm>
                <a:off x="4296509" y="1543049"/>
                <a:ext cx="843169" cy="1257301"/>
              </a:xfrm>
              <a:prstGeom prst="rect">
                <a:avLst/>
              </a:prstGeom>
            </p:spPr>
          </p:pic>
          <p:grpSp>
            <p:nvGrpSpPr>
              <p:cNvPr id="31" name="组合 30"/>
              <p:cNvGrpSpPr/>
              <p:nvPr/>
            </p:nvGrpSpPr>
            <p:grpSpPr>
              <a:xfrm>
                <a:off x="4713330" y="1638300"/>
                <a:ext cx="6234070" cy="885699"/>
                <a:chOff x="4713330" y="1638300"/>
                <a:chExt cx="2566987" cy="885699"/>
              </a:xfrm>
            </p:grpSpPr>
            <p:cxnSp>
              <p:nvCxnSpPr>
                <p:cNvPr id="33" name="直接连接符 32"/>
                <p:cNvCxnSpPr/>
                <p:nvPr/>
              </p:nvCxnSpPr>
              <p:spPr>
                <a:xfrm>
                  <a:off x="4713330" y="1638300"/>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4713330" y="2523999"/>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grpSp>
          <p:pic>
            <p:nvPicPr>
              <p:cNvPr id="32" name="图片 31"/>
              <p:cNvPicPr>
                <a:picLocks noChangeAspect="1"/>
              </p:cNvPicPr>
              <p:nvPr/>
            </p:nvPicPr>
            <p:blipFill>
              <a:blip r:embed="rId8" cstate="screen"/>
              <a:stretch>
                <a:fillRect/>
              </a:stretch>
            </p:blipFill>
            <p:spPr>
              <a:xfrm>
                <a:off x="10533752" y="1543049"/>
                <a:ext cx="843169" cy="1257301"/>
              </a:xfrm>
              <a:prstGeom prst="rect">
                <a:avLst/>
              </a:prstGeom>
            </p:spPr>
          </p:pic>
        </p:grpSp>
        <p:sp>
          <p:nvSpPr>
            <p:cNvPr id="50" name="文本框 49"/>
            <p:cNvSpPr txBox="1"/>
            <p:nvPr/>
          </p:nvSpPr>
          <p:spPr>
            <a:xfrm>
              <a:off x="7260136" y="3624142"/>
              <a:ext cx="1620957" cy="523220"/>
            </a:xfrm>
            <a:prstGeom prst="rect">
              <a:avLst/>
            </a:prstGeom>
            <a:noFill/>
          </p:spPr>
          <p:txBody>
            <a:bodyPr wrap="none" rtlCol="0">
              <a:spAutoFit/>
              <a:scene3d>
                <a:camera prst="orthographicFront"/>
                <a:lightRig rig="threePt" dir="t"/>
              </a:scene3d>
              <a:sp3d contourW="12700"/>
            </a:bodyPr>
            <a:lstStyle/>
            <a:p>
              <a:pPr algn="ctr"/>
              <a:r>
                <a:rPr lang="zh-CN" altLang="en-US" sz="2800" b="1" dirty="0">
                  <a:gradFill>
                    <a:gsLst>
                      <a:gs pos="0">
                        <a:srgbClr val="C00000"/>
                      </a:gs>
                      <a:gs pos="100000">
                        <a:srgbClr val="EB0000"/>
                      </a:gs>
                    </a:gsLst>
                    <a:lin ang="5400000" scaled="1"/>
                  </a:gradFill>
                </a:rPr>
                <a:t>拥堵预警</a:t>
              </a:r>
            </a:p>
          </p:txBody>
        </p:sp>
      </p:grpSp>
      <p:grpSp>
        <p:nvGrpSpPr>
          <p:cNvPr id="56" name="组合 55"/>
          <p:cNvGrpSpPr/>
          <p:nvPr/>
        </p:nvGrpSpPr>
        <p:grpSpPr>
          <a:xfrm>
            <a:off x="5852764" y="5074836"/>
            <a:ext cx="4623659" cy="821044"/>
            <a:chOff x="5701441" y="4549285"/>
            <a:chExt cx="4623659" cy="821044"/>
          </a:xfrm>
        </p:grpSpPr>
        <p:grpSp>
          <p:nvGrpSpPr>
            <p:cNvPr id="35" name="组合 34"/>
            <p:cNvGrpSpPr/>
            <p:nvPr/>
          </p:nvGrpSpPr>
          <p:grpSpPr>
            <a:xfrm>
              <a:off x="5701441" y="4549285"/>
              <a:ext cx="4623659" cy="821044"/>
              <a:chOff x="4296509" y="1543049"/>
              <a:chExt cx="7080412" cy="1257301"/>
            </a:xfrm>
          </p:grpSpPr>
          <p:pic>
            <p:nvPicPr>
              <p:cNvPr id="36" name="图片 35"/>
              <p:cNvPicPr>
                <a:picLocks noChangeAspect="1"/>
              </p:cNvPicPr>
              <p:nvPr/>
            </p:nvPicPr>
            <p:blipFill>
              <a:blip r:embed="rId8" cstate="screen"/>
              <a:stretch>
                <a:fillRect/>
              </a:stretch>
            </p:blipFill>
            <p:spPr>
              <a:xfrm>
                <a:off x="4296509" y="1543049"/>
                <a:ext cx="843169" cy="1257301"/>
              </a:xfrm>
              <a:prstGeom prst="rect">
                <a:avLst/>
              </a:prstGeom>
            </p:spPr>
          </p:pic>
          <p:grpSp>
            <p:nvGrpSpPr>
              <p:cNvPr id="37" name="组合 36"/>
              <p:cNvGrpSpPr/>
              <p:nvPr/>
            </p:nvGrpSpPr>
            <p:grpSpPr>
              <a:xfrm>
                <a:off x="4713330" y="1638300"/>
                <a:ext cx="6234070" cy="885699"/>
                <a:chOff x="4713330" y="1638300"/>
                <a:chExt cx="2566987" cy="885699"/>
              </a:xfrm>
            </p:grpSpPr>
            <p:cxnSp>
              <p:nvCxnSpPr>
                <p:cNvPr id="39" name="直接连接符 38"/>
                <p:cNvCxnSpPr/>
                <p:nvPr/>
              </p:nvCxnSpPr>
              <p:spPr>
                <a:xfrm>
                  <a:off x="4713330" y="1638300"/>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713330" y="2523999"/>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grpSp>
          <p:pic>
            <p:nvPicPr>
              <p:cNvPr id="38" name="图片 37"/>
              <p:cNvPicPr>
                <a:picLocks noChangeAspect="1"/>
              </p:cNvPicPr>
              <p:nvPr/>
            </p:nvPicPr>
            <p:blipFill>
              <a:blip r:embed="rId8" cstate="screen"/>
              <a:stretch>
                <a:fillRect/>
              </a:stretch>
            </p:blipFill>
            <p:spPr>
              <a:xfrm>
                <a:off x="10533752" y="1543049"/>
                <a:ext cx="843169" cy="1257301"/>
              </a:xfrm>
              <a:prstGeom prst="rect">
                <a:avLst/>
              </a:prstGeom>
            </p:spPr>
          </p:pic>
        </p:grpSp>
        <p:sp>
          <p:nvSpPr>
            <p:cNvPr id="51" name="文本框 50"/>
            <p:cNvSpPr txBox="1"/>
            <p:nvPr/>
          </p:nvSpPr>
          <p:spPr>
            <a:xfrm>
              <a:off x="7260136" y="4647298"/>
              <a:ext cx="1620958" cy="523220"/>
            </a:xfrm>
            <a:prstGeom prst="rect">
              <a:avLst/>
            </a:prstGeom>
            <a:noFill/>
          </p:spPr>
          <p:txBody>
            <a:bodyPr wrap="none" rtlCol="0">
              <a:spAutoFit/>
              <a:scene3d>
                <a:camera prst="orthographicFront"/>
                <a:lightRig rig="threePt" dir="t"/>
              </a:scene3d>
              <a:sp3d contourW="12700"/>
            </a:bodyPr>
            <a:lstStyle/>
            <a:p>
              <a:pPr algn="ctr"/>
              <a:r>
                <a:rPr lang="zh-CN" altLang="en-US" sz="2800" b="1" dirty="0">
                  <a:gradFill>
                    <a:gsLst>
                      <a:gs pos="0">
                        <a:srgbClr val="C00000"/>
                      </a:gs>
                      <a:gs pos="100000">
                        <a:srgbClr val="EB0000"/>
                      </a:gs>
                    </a:gsLst>
                    <a:lin ang="5400000" scaled="1"/>
                  </a:gradFill>
                </a:rPr>
                <a:t>出行提示</a:t>
              </a:r>
            </a:p>
          </p:txBody>
        </p:sp>
      </p:grpSp>
      <p:sp>
        <p:nvSpPr>
          <p:cNvPr id="52" name="文本框 51"/>
          <p:cNvSpPr txBox="1"/>
          <p:nvPr/>
        </p:nvSpPr>
        <p:spPr>
          <a:xfrm>
            <a:off x="4080057" y="1846193"/>
            <a:ext cx="954107" cy="2862322"/>
          </a:xfrm>
          <a:prstGeom prst="rect">
            <a:avLst/>
          </a:prstGeom>
          <a:noFill/>
        </p:spPr>
        <p:txBody>
          <a:bodyPr wrap="none" rtlCol="0">
            <a:spAutoFit/>
            <a:scene3d>
              <a:camera prst="orthographicFront"/>
              <a:lightRig rig="threePt" dir="t"/>
            </a:scene3d>
            <a:sp3d contourW="12700"/>
          </a:bodyPr>
          <a:lstStyle/>
          <a:p>
            <a:pPr algn="ctr"/>
            <a:r>
              <a:rPr lang="zh-CN" altLang="en-US" sz="6000" b="1" dirty="0">
                <a:gradFill>
                  <a:gsLst>
                    <a:gs pos="0">
                      <a:srgbClr val="C00000"/>
                    </a:gs>
                    <a:gs pos="100000">
                      <a:srgbClr val="EB0000"/>
                    </a:gs>
                  </a:gsLst>
                  <a:lin ang="5400000" scaled="1"/>
                </a:gradFill>
              </a:rPr>
              <a:t>目</a:t>
            </a:r>
            <a:endParaRPr lang="en-US" altLang="zh-CN" sz="6000" b="1" dirty="0">
              <a:gradFill>
                <a:gsLst>
                  <a:gs pos="0">
                    <a:srgbClr val="C00000"/>
                  </a:gs>
                  <a:gs pos="100000">
                    <a:srgbClr val="EB0000"/>
                  </a:gs>
                </a:gsLst>
                <a:lin ang="5400000" scaled="1"/>
              </a:gradFill>
            </a:endParaRPr>
          </a:p>
          <a:p>
            <a:pPr algn="ctr"/>
            <a:endParaRPr lang="en-US" altLang="zh-CN" sz="6000" b="1" dirty="0">
              <a:gradFill>
                <a:gsLst>
                  <a:gs pos="0">
                    <a:srgbClr val="C00000"/>
                  </a:gs>
                  <a:gs pos="100000">
                    <a:srgbClr val="EB0000"/>
                  </a:gs>
                </a:gsLst>
                <a:lin ang="5400000" scaled="1"/>
              </a:gradFill>
            </a:endParaRPr>
          </a:p>
          <a:p>
            <a:pPr algn="ctr"/>
            <a:r>
              <a:rPr lang="zh-CN" altLang="en-US" sz="6000" b="1" dirty="0">
                <a:gradFill>
                  <a:gsLst>
                    <a:gs pos="0">
                      <a:srgbClr val="C00000"/>
                    </a:gs>
                    <a:gs pos="100000">
                      <a:srgbClr val="EB0000"/>
                    </a:gs>
                  </a:gsLst>
                  <a:lin ang="5400000" scaled="1"/>
                </a:gradFill>
              </a:rPr>
              <a:t>录</a:t>
            </a:r>
          </a:p>
        </p:txBody>
      </p:sp>
      <p:grpSp>
        <p:nvGrpSpPr>
          <p:cNvPr id="57" name="组合 56"/>
          <p:cNvGrpSpPr/>
          <p:nvPr/>
        </p:nvGrpSpPr>
        <p:grpSpPr>
          <a:xfrm>
            <a:off x="5852764" y="3091811"/>
            <a:ext cx="4623659" cy="821044"/>
            <a:chOff x="5701441" y="3528748"/>
            <a:chExt cx="4623659" cy="821044"/>
          </a:xfrm>
        </p:grpSpPr>
        <p:grpSp>
          <p:nvGrpSpPr>
            <p:cNvPr id="58" name="组合 57"/>
            <p:cNvGrpSpPr/>
            <p:nvPr/>
          </p:nvGrpSpPr>
          <p:grpSpPr>
            <a:xfrm>
              <a:off x="5701441" y="3528748"/>
              <a:ext cx="4623659" cy="821044"/>
              <a:chOff x="4296509" y="1543049"/>
              <a:chExt cx="7080412" cy="1257301"/>
            </a:xfrm>
          </p:grpSpPr>
          <p:pic>
            <p:nvPicPr>
              <p:cNvPr id="60" name="图片 59"/>
              <p:cNvPicPr>
                <a:picLocks noChangeAspect="1"/>
              </p:cNvPicPr>
              <p:nvPr/>
            </p:nvPicPr>
            <p:blipFill>
              <a:blip r:embed="rId8" cstate="screen"/>
              <a:stretch>
                <a:fillRect/>
              </a:stretch>
            </p:blipFill>
            <p:spPr>
              <a:xfrm>
                <a:off x="4296509" y="1543049"/>
                <a:ext cx="843169" cy="1257301"/>
              </a:xfrm>
              <a:prstGeom prst="rect">
                <a:avLst/>
              </a:prstGeom>
            </p:spPr>
          </p:pic>
          <p:grpSp>
            <p:nvGrpSpPr>
              <p:cNvPr id="61" name="组合 60"/>
              <p:cNvGrpSpPr/>
              <p:nvPr/>
            </p:nvGrpSpPr>
            <p:grpSpPr>
              <a:xfrm>
                <a:off x="4713330" y="1638300"/>
                <a:ext cx="6234070" cy="885699"/>
                <a:chOff x="4713330" y="1638300"/>
                <a:chExt cx="2566987" cy="885699"/>
              </a:xfrm>
            </p:grpSpPr>
            <p:cxnSp>
              <p:nvCxnSpPr>
                <p:cNvPr id="63" name="直接连接符 62"/>
                <p:cNvCxnSpPr/>
                <p:nvPr/>
              </p:nvCxnSpPr>
              <p:spPr>
                <a:xfrm>
                  <a:off x="4713330" y="1638300"/>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4713330" y="2523999"/>
                  <a:ext cx="2566987" cy="0"/>
                </a:xfrm>
                <a:prstGeom prst="line">
                  <a:avLst/>
                </a:prstGeom>
                <a:ln w="19050">
                  <a:solidFill>
                    <a:srgbClr val="FC352F"/>
                  </a:solidFill>
                </a:ln>
              </p:spPr>
              <p:style>
                <a:lnRef idx="1">
                  <a:schemeClr val="accent1"/>
                </a:lnRef>
                <a:fillRef idx="0">
                  <a:schemeClr val="accent1"/>
                </a:fillRef>
                <a:effectRef idx="0">
                  <a:schemeClr val="accent1"/>
                </a:effectRef>
                <a:fontRef idx="minor">
                  <a:schemeClr val="tx1"/>
                </a:fontRef>
              </p:style>
            </p:cxnSp>
          </p:grpSp>
          <p:pic>
            <p:nvPicPr>
              <p:cNvPr id="62" name="图片 61"/>
              <p:cNvPicPr>
                <a:picLocks noChangeAspect="1"/>
              </p:cNvPicPr>
              <p:nvPr/>
            </p:nvPicPr>
            <p:blipFill>
              <a:blip r:embed="rId8" cstate="screen"/>
              <a:stretch>
                <a:fillRect/>
              </a:stretch>
            </p:blipFill>
            <p:spPr>
              <a:xfrm>
                <a:off x="10533752" y="1543049"/>
                <a:ext cx="843169" cy="1257301"/>
              </a:xfrm>
              <a:prstGeom prst="rect">
                <a:avLst/>
              </a:prstGeom>
            </p:spPr>
          </p:pic>
        </p:grpSp>
        <p:sp>
          <p:nvSpPr>
            <p:cNvPr id="59" name="文本框 58"/>
            <p:cNvSpPr txBox="1"/>
            <p:nvPr/>
          </p:nvSpPr>
          <p:spPr>
            <a:xfrm>
              <a:off x="7260135" y="3624142"/>
              <a:ext cx="1620958" cy="523220"/>
            </a:xfrm>
            <a:prstGeom prst="rect">
              <a:avLst/>
            </a:prstGeom>
            <a:noFill/>
          </p:spPr>
          <p:txBody>
            <a:bodyPr wrap="none" rtlCol="0">
              <a:spAutoFit/>
              <a:scene3d>
                <a:camera prst="orthographicFront"/>
                <a:lightRig rig="threePt" dir="t"/>
              </a:scene3d>
              <a:sp3d contourW="12700"/>
            </a:bodyPr>
            <a:lstStyle/>
            <a:p>
              <a:pPr algn="ctr"/>
              <a:r>
                <a:rPr lang="zh-CN" altLang="en-US" sz="2800" b="1" dirty="0">
                  <a:gradFill>
                    <a:gsLst>
                      <a:gs pos="0">
                        <a:srgbClr val="C00000"/>
                      </a:gs>
                      <a:gs pos="100000">
                        <a:srgbClr val="EB0000"/>
                      </a:gs>
                    </a:gsLst>
                    <a:lin ang="5400000" scaled="1"/>
                  </a:gradFill>
                </a:rPr>
                <a:t>流量预测</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2"/>
                                        </p:tgtEl>
                                        <p:attrNameLst>
                                          <p:attrName>style.visibility</p:attrName>
                                        </p:attrNameLst>
                                      </p:cBhvr>
                                      <p:to>
                                        <p:strVal val="visible"/>
                                      </p:to>
                                    </p:set>
                                    <p:anim calcmode="lin" valueType="num">
                                      <p:cBhvr>
                                        <p:cTn id="13" dur="500" fill="hold"/>
                                        <p:tgtEl>
                                          <p:spTgt spid="52"/>
                                        </p:tgtEl>
                                        <p:attrNameLst>
                                          <p:attrName>ppt_w</p:attrName>
                                        </p:attrNameLst>
                                      </p:cBhvr>
                                      <p:tavLst>
                                        <p:tav tm="0">
                                          <p:val>
                                            <p:fltVal val="0"/>
                                          </p:val>
                                        </p:tav>
                                        <p:tav tm="100000">
                                          <p:val>
                                            <p:strVal val="#ppt_w"/>
                                          </p:val>
                                        </p:tav>
                                      </p:tavLst>
                                    </p:anim>
                                    <p:anim calcmode="lin" valueType="num">
                                      <p:cBhvr>
                                        <p:cTn id="14" dur="500" fill="hold"/>
                                        <p:tgtEl>
                                          <p:spTgt spid="52"/>
                                        </p:tgtEl>
                                        <p:attrNameLst>
                                          <p:attrName>ppt_h</p:attrName>
                                        </p:attrNameLst>
                                      </p:cBhvr>
                                      <p:tavLst>
                                        <p:tav tm="0">
                                          <p:val>
                                            <p:fltVal val="0"/>
                                          </p:val>
                                        </p:tav>
                                        <p:tav tm="100000">
                                          <p:val>
                                            <p:strVal val="#ppt_h"/>
                                          </p:val>
                                        </p:tav>
                                      </p:tavLst>
                                    </p:anim>
                                    <p:animEffect transition="in" filter="fade">
                                      <p:cBhvr>
                                        <p:cTn id="15" dur="500"/>
                                        <p:tgtEl>
                                          <p:spTgt spid="52"/>
                                        </p:tgtEl>
                                      </p:cBhvr>
                                    </p:animEffect>
                                  </p:childTnLst>
                                </p:cTn>
                              </p:par>
                            </p:childTnLst>
                          </p:cTn>
                        </p:par>
                        <p:par>
                          <p:cTn id="16" fill="hold">
                            <p:stCondLst>
                              <p:cond delay="1500"/>
                            </p:stCondLst>
                            <p:childTnLst>
                              <p:par>
                                <p:cTn id="17" presetID="17" presetClass="entr" presetSubtype="10" fill="hold" nodeType="after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p:cTn id="19" dur="500" fill="hold"/>
                                        <p:tgtEl>
                                          <p:spTgt spid="53"/>
                                        </p:tgtEl>
                                        <p:attrNameLst>
                                          <p:attrName>ppt_w</p:attrName>
                                        </p:attrNameLst>
                                      </p:cBhvr>
                                      <p:tavLst>
                                        <p:tav tm="0">
                                          <p:val>
                                            <p:fltVal val="0"/>
                                          </p:val>
                                        </p:tav>
                                        <p:tav tm="100000">
                                          <p:val>
                                            <p:strVal val="#ppt_w"/>
                                          </p:val>
                                        </p:tav>
                                      </p:tavLst>
                                    </p:anim>
                                    <p:anim calcmode="lin" valueType="num">
                                      <p:cBhvr>
                                        <p:cTn id="20" dur="500" fill="hold"/>
                                        <p:tgtEl>
                                          <p:spTgt spid="53"/>
                                        </p:tgtEl>
                                        <p:attrNameLst>
                                          <p:attrName>ppt_h</p:attrName>
                                        </p:attrNameLst>
                                      </p:cBhvr>
                                      <p:tavLst>
                                        <p:tav tm="0">
                                          <p:val>
                                            <p:strVal val="#ppt_h"/>
                                          </p:val>
                                        </p:tav>
                                        <p:tav tm="100000">
                                          <p:val>
                                            <p:strVal val="#ppt_h"/>
                                          </p:val>
                                        </p:tav>
                                      </p:tavLst>
                                    </p:anim>
                                  </p:childTnLst>
                                </p:cTn>
                              </p:par>
                            </p:childTnLst>
                          </p:cTn>
                        </p:par>
                        <p:par>
                          <p:cTn id="21" fill="hold">
                            <p:stCondLst>
                              <p:cond delay="2000"/>
                            </p:stCondLst>
                            <p:childTnLst>
                              <p:par>
                                <p:cTn id="22" presetID="17" presetClass="entr" presetSubtype="10" fill="hold" nodeType="after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p:cTn id="24" dur="500" fill="hold"/>
                                        <p:tgtEl>
                                          <p:spTgt spid="54"/>
                                        </p:tgtEl>
                                        <p:attrNameLst>
                                          <p:attrName>ppt_w</p:attrName>
                                        </p:attrNameLst>
                                      </p:cBhvr>
                                      <p:tavLst>
                                        <p:tav tm="0">
                                          <p:val>
                                            <p:fltVal val="0"/>
                                          </p:val>
                                        </p:tav>
                                        <p:tav tm="100000">
                                          <p:val>
                                            <p:strVal val="#ppt_w"/>
                                          </p:val>
                                        </p:tav>
                                      </p:tavLst>
                                    </p:anim>
                                    <p:anim calcmode="lin" valueType="num">
                                      <p:cBhvr>
                                        <p:cTn id="25" dur="500" fill="hold"/>
                                        <p:tgtEl>
                                          <p:spTgt spid="54"/>
                                        </p:tgtEl>
                                        <p:attrNameLst>
                                          <p:attrName>ppt_h</p:attrName>
                                        </p:attrNameLst>
                                      </p:cBhvr>
                                      <p:tavLst>
                                        <p:tav tm="0">
                                          <p:val>
                                            <p:strVal val="#ppt_h"/>
                                          </p:val>
                                        </p:tav>
                                        <p:tav tm="100000">
                                          <p:val>
                                            <p:strVal val="#ppt_h"/>
                                          </p:val>
                                        </p:tav>
                                      </p:tavLst>
                                    </p:anim>
                                  </p:childTnLst>
                                </p:cTn>
                              </p:par>
                            </p:childTnLst>
                          </p:cTn>
                        </p:par>
                        <p:par>
                          <p:cTn id="26" fill="hold">
                            <p:stCondLst>
                              <p:cond delay="2500"/>
                            </p:stCondLst>
                            <p:childTnLst>
                              <p:par>
                                <p:cTn id="27" presetID="17" presetClass="entr" presetSubtype="10" fill="hold" nodeType="afterEffect">
                                  <p:stCondLst>
                                    <p:cond delay="0"/>
                                  </p:stCondLst>
                                  <p:childTnLst>
                                    <p:set>
                                      <p:cBhvr>
                                        <p:cTn id="28" dur="1" fill="hold">
                                          <p:stCondLst>
                                            <p:cond delay="0"/>
                                          </p:stCondLst>
                                        </p:cTn>
                                        <p:tgtEl>
                                          <p:spTgt spid="57"/>
                                        </p:tgtEl>
                                        <p:attrNameLst>
                                          <p:attrName>style.visibility</p:attrName>
                                        </p:attrNameLst>
                                      </p:cBhvr>
                                      <p:to>
                                        <p:strVal val="visible"/>
                                      </p:to>
                                    </p:set>
                                    <p:anim calcmode="lin" valueType="num">
                                      <p:cBhvr>
                                        <p:cTn id="29" dur="500" fill="hold"/>
                                        <p:tgtEl>
                                          <p:spTgt spid="57"/>
                                        </p:tgtEl>
                                        <p:attrNameLst>
                                          <p:attrName>ppt_w</p:attrName>
                                        </p:attrNameLst>
                                      </p:cBhvr>
                                      <p:tavLst>
                                        <p:tav tm="0">
                                          <p:val>
                                            <p:fltVal val="0"/>
                                          </p:val>
                                        </p:tav>
                                        <p:tav tm="100000">
                                          <p:val>
                                            <p:strVal val="#ppt_w"/>
                                          </p:val>
                                        </p:tav>
                                      </p:tavLst>
                                    </p:anim>
                                    <p:anim calcmode="lin" valueType="num">
                                      <p:cBhvr>
                                        <p:cTn id="30" dur="500" fill="hold"/>
                                        <p:tgtEl>
                                          <p:spTgt spid="57"/>
                                        </p:tgtEl>
                                        <p:attrNameLst>
                                          <p:attrName>ppt_h</p:attrName>
                                        </p:attrNameLst>
                                      </p:cBhvr>
                                      <p:tavLst>
                                        <p:tav tm="0">
                                          <p:val>
                                            <p:strVal val="#ppt_h"/>
                                          </p:val>
                                        </p:tav>
                                        <p:tav tm="100000">
                                          <p:val>
                                            <p:strVal val="#ppt_h"/>
                                          </p:val>
                                        </p:tav>
                                      </p:tavLst>
                                    </p:anim>
                                  </p:childTnLst>
                                </p:cTn>
                              </p:par>
                            </p:childTnLst>
                          </p:cTn>
                        </p:par>
                        <p:par>
                          <p:cTn id="31" fill="hold">
                            <p:stCondLst>
                              <p:cond delay="3000"/>
                            </p:stCondLst>
                            <p:childTnLst>
                              <p:par>
                                <p:cTn id="32" presetID="17" presetClass="entr" presetSubtype="10" fill="hold" nodeType="afterEffect">
                                  <p:stCondLst>
                                    <p:cond delay="0"/>
                                  </p:stCondLst>
                                  <p:childTnLst>
                                    <p:set>
                                      <p:cBhvr>
                                        <p:cTn id="33" dur="1" fill="hold">
                                          <p:stCondLst>
                                            <p:cond delay="0"/>
                                          </p:stCondLst>
                                        </p:cTn>
                                        <p:tgtEl>
                                          <p:spTgt spid="55"/>
                                        </p:tgtEl>
                                        <p:attrNameLst>
                                          <p:attrName>style.visibility</p:attrName>
                                        </p:attrNameLst>
                                      </p:cBhvr>
                                      <p:to>
                                        <p:strVal val="visible"/>
                                      </p:to>
                                    </p:set>
                                    <p:anim calcmode="lin" valueType="num">
                                      <p:cBhvr>
                                        <p:cTn id="34" dur="500" fill="hold"/>
                                        <p:tgtEl>
                                          <p:spTgt spid="55"/>
                                        </p:tgtEl>
                                        <p:attrNameLst>
                                          <p:attrName>ppt_w</p:attrName>
                                        </p:attrNameLst>
                                      </p:cBhvr>
                                      <p:tavLst>
                                        <p:tav tm="0">
                                          <p:val>
                                            <p:fltVal val="0"/>
                                          </p:val>
                                        </p:tav>
                                        <p:tav tm="100000">
                                          <p:val>
                                            <p:strVal val="#ppt_w"/>
                                          </p:val>
                                        </p:tav>
                                      </p:tavLst>
                                    </p:anim>
                                    <p:anim calcmode="lin" valueType="num">
                                      <p:cBhvr>
                                        <p:cTn id="35" dur="500" fill="hold"/>
                                        <p:tgtEl>
                                          <p:spTgt spid="55"/>
                                        </p:tgtEl>
                                        <p:attrNameLst>
                                          <p:attrName>ppt_h</p:attrName>
                                        </p:attrNameLst>
                                      </p:cBhvr>
                                      <p:tavLst>
                                        <p:tav tm="0">
                                          <p:val>
                                            <p:strVal val="#ppt_h"/>
                                          </p:val>
                                        </p:tav>
                                        <p:tav tm="100000">
                                          <p:val>
                                            <p:strVal val="#ppt_h"/>
                                          </p:val>
                                        </p:tav>
                                      </p:tavLst>
                                    </p:anim>
                                  </p:childTnLst>
                                </p:cTn>
                              </p:par>
                            </p:childTnLst>
                          </p:cTn>
                        </p:par>
                        <p:par>
                          <p:cTn id="36" fill="hold">
                            <p:stCondLst>
                              <p:cond delay="3500"/>
                            </p:stCondLst>
                            <p:childTnLst>
                              <p:par>
                                <p:cTn id="37" presetID="17" presetClass="entr" presetSubtype="10" fill="hold" nodeType="after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p:cTn id="39" dur="500" fill="hold"/>
                                        <p:tgtEl>
                                          <p:spTgt spid="56"/>
                                        </p:tgtEl>
                                        <p:attrNameLst>
                                          <p:attrName>ppt_w</p:attrName>
                                        </p:attrNameLst>
                                      </p:cBhvr>
                                      <p:tavLst>
                                        <p:tav tm="0">
                                          <p:val>
                                            <p:fltVal val="0"/>
                                          </p:val>
                                        </p:tav>
                                        <p:tav tm="100000">
                                          <p:val>
                                            <p:strVal val="#ppt_w"/>
                                          </p:val>
                                        </p:tav>
                                      </p:tavLst>
                                    </p:anim>
                                    <p:anim calcmode="lin" valueType="num">
                                      <p:cBhvr>
                                        <p:cTn id="40" dur="500" fill="hold"/>
                                        <p:tgtEl>
                                          <p:spTgt spid="5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21" name="图片 20"/>
          <p:cNvPicPr>
            <a:picLocks noChangeAspect="1"/>
          </p:cNvPicPr>
          <p:nvPr/>
        </p:nvPicPr>
        <p:blipFill>
          <a:blip r:embed="rId4"/>
          <a:stretch>
            <a:fillRect/>
          </a:stretch>
        </p:blipFill>
        <p:spPr>
          <a:xfrm>
            <a:off x="-528" y="-297"/>
            <a:ext cx="12193057" cy="6858594"/>
          </a:xfrm>
          <a:prstGeom prst="rect">
            <a:avLst/>
          </a:prstGeom>
        </p:spPr>
      </p:pic>
      <p:pic>
        <p:nvPicPr>
          <p:cNvPr id="14" name="图片 13"/>
          <p:cNvPicPr>
            <a:picLocks noChangeAspect="1"/>
          </p:cNvPicPr>
          <p:nvPr/>
        </p:nvPicPr>
        <p:blipFill rotWithShape="1">
          <a:blip r:embed="rId5" cstate="screen"/>
          <a:srcRect/>
          <a:stretch>
            <a:fillRect/>
          </a:stretch>
        </p:blipFill>
        <p:spPr>
          <a:xfrm>
            <a:off x="10586951" y="3195637"/>
            <a:ext cx="1700084" cy="930368"/>
          </a:xfrm>
          <a:prstGeom prst="rect">
            <a:avLst/>
          </a:prstGeom>
        </p:spPr>
      </p:pic>
      <p:pic>
        <p:nvPicPr>
          <p:cNvPr id="15" name="图片 14"/>
          <p:cNvPicPr>
            <a:picLocks noChangeAspect="1"/>
          </p:cNvPicPr>
          <p:nvPr/>
        </p:nvPicPr>
        <p:blipFill rotWithShape="1">
          <a:blip r:embed="rId6" cstate="screen"/>
          <a:srcRect/>
          <a:stretch>
            <a:fillRect/>
          </a:stretch>
        </p:blipFill>
        <p:spPr>
          <a:xfrm flipH="1" flipV="1">
            <a:off x="57149" y="2660525"/>
            <a:ext cx="1733549" cy="1078877"/>
          </a:xfrm>
          <a:prstGeom prst="rect">
            <a:avLst/>
          </a:prstGeom>
        </p:spPr>
      </p:pic>
      <p:pic>
        <p:nvPicPr>
          <p:cNvPr id="24" name="图片 23"/>
          <p:cNvPicPr>
            <a:picLocks noChangeAspect="1"/>
          </p:cNvPicPr>
          <p:nvPr/>
        </p:nvPicPr>
        <p:blipFill>
          <a:blip r:embed="rId7" cstate="screen"/>
          <a:stretch>
            <a:fillRect/>
          </a:stretch>
        </p:blipFill>
        <p:spPr>
          <a:xfrm>
            <a:off x="9791700" y="4689412"/>
            <a:ext cx="1828722" cy="2168736"/>
          </a:xfrm>
          <a:prstGeom prst="rect">
            <a:avLst/>
          </a:prstGeom>
        </p:spPr>
      </p:pic>
      <p:pic>
        <p:nvPicPr>
          <p:cNvPr id="8" name="图片 7"/>
          <p:cNvPicPr>
            <a:picLocks noChangeAspect="1"/>
          </p:cNvPicPr>
          <p:nvPr/>
        </p:nvPicPr>
        <p:blipFill>
          <a:blip r:embed="rId8" cstate="screen"/>
          <a:stretch>
            <a:fillRect/>
          </a:stretch>
        </p:blipFill>
        <p:spPr>
          <a:xfrm rot="16200000">
            <a:off x="3380207" y="961385"/>
            <a:ext cx="5431586" cy="5439208"/>
          </a:xfrm>
          <a:prstGeom prst="rect">
            <a:avLst/>
          </a:prstGeom>
        </p:spPr>
      </p:pic>
      <p:sp>
        <p:nvSpPr>
          <p:cNvPr id="28" name="文本框 27"/>
          <p:cNvSpPr txBox="1"/>
          <p:nvPr/>
        </p:nvSpPr>
        <p:spPr>
          <a:xfrm>
            <a:off x="4618671" y="3337655"/>
            <a:ext cx="2954655" cy="646331"/>
          </a:xfrm>
          <a:prstGeom prst="rect">
            <a:avLst/>
          </a:prstGeom>
          <a:noFill/>
        </p:spPr>
        <p:txBody>
          <a:bodyPr wrap="none" rtlCol="0">
            <a:spAutoFit/>
            <a:scene3d>
              <a:camera prst="orthographicFront"/>
              <a:lightRig rig="threePt" dir="t"/>
            </a:scene3d>
            <a:sp3d contourW="12700"/>
          </a:bodyPr>
          <a:lstStyle/>
          <a:p>
            <a:pPr algn="ctr"/>
            <a:r>
              <a:rPr lang="zh-CN" altLang="en-US" sz="3600" b="1" dirty="0">
                <a:gradFill>
                  <a:gsLst>
                    <a:gs pos="0">
                      <a:srgbClr val="C00000"/>
                    </a:gs>
                    <a:gs pos="100000">
                      <a:srgbClr val="EB0000"/>
                    </a:gs>
                  </a:gsLst>
                  <a:lin ang="5400000" scaled="1"/>
                </a:gradFill>
              </a:rPr>
              <a:t>三、流量预测</a:t>
            </a:r>
          </a:p>
        </p:txBody>
      </p:sp>
      <p:pic>
        <p:nvPicPr>
          <p:cNvPr id="26" name="图片 25"/>
          <p:cNvPicPr>
            <a:picLocks noChangeAspect="1"/>
          </p:cNvPicPr>
          <p:nvPr/>
        </p:nvPicPr>
        <p:blipFill>
          <a:blip r:embed="rId9" cstate="email"/>
          <a:stretch>
            <a:fillRect/>
          </a:stretch>
        </p:blipFill>
        <p:spPr>
          <a:xfrm flipH="1" flipV="1">
            <a:off x="0" y="1019"/>
            <a:ext cx="5372100" cy="4030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30952" y="894732"/>
            <a:ext cx="6375875" cy="3539430"/>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000" dirty="0">
                <a:solidFill>
                  <a:srgbClr val="7030A0"/>
                </a:solidFill>
                <a:latin typeface="Times New Roman" panose="02020603050405020304" pitchFamily="18" charset="0"/>
                <a:cs typeface="Times New Roman" panose="02020603050405020304" pitchFamily="18" charset="0"/>
              </a:rPr>
              <a:t>春节期间</a:t>
            </a:r>
            <a:r>
              <a:rPr lang="zh-CN" altLang="en-US" sz="2000" dirty="0" smtClean="0">
                <a:solidFill>
                  <a:srgbClr val="7030A0"/>
                </a:solidFill>
                <a:latin typeface="Times New Roman" panose="02020603050405020304" pitchFamily="18" charset="0"/>
                <a:cs typeface="Times New Roman" panose="02020603050405020304" pitchFamily="18" charset="0"/>
              </a:rPr>
              <a:t>，当前</a:t>
            </a:r>
            <a:r>
              <a:rPr lang="zh-CN" altLang="en-US" sz="2000" dirty="0">
                <a:solidFill>
                  <a:srgbClr val="7030A0"/>
                </a:solidFill>
                <a:latin typeface="Times New Roman" panose="02020603050405020304" pitchFamily="18" charset="0"/>
                <a:cs typeface="Times New Roman" panose="02020603050405020304" pitchFamily="18" charset="0"/>
              </a:rPr>
              <a:t>国内疫情防控形势严峻复杂，各地倡导错峰返乡返岗、学生避峰放假开学、景区限量预约错峰接待，预计今年春节假期公路网交通</a:t>
            </a:r>
            <a:r>
              <a:rPr lang="zh-CN" altLang="en-US" sz="2000" dirty="0" smtClean="0">
                <a:solidFill>
                  <a:srgbClr val="7030A0"/>
                </a:solidFill>
                <a:latin typeface="Times New Roman" panose="02020603050405020304" pitchFamily="18" charset="0"/>
                <a:cs typeface="Times New Roman" panose="02020603050405020304" pitchFamily="18" charset="0"/>
              </a:rPr>
              <a:t>流量与</a:t>
            </a:r>
            <a:r>
              <a:rPr lang="zh-CN" altLang="en-US" sz="2000" dirty="0">
                <a:solidFill>
                  <a:srgbClr val="7030A0"/>
                </a:solidFill>
                <a:latin typeface="Times New Roman" panose="02020603050405020304" pitchFamily="18" charset="0"/>
                <a:cs typeface="Times New Roman" panose="02020603050405020304" pitchFamily="18" charset="0"/>
              </a:rPr>
              <a:t>正常年份相比总量处于中低位运行。</a:t>
            </a:r>
          </a:p>
          <a:p>
            <a:pPr indent="457200">
              <a:lnSpc>
                <a:spcPct val="160000"/>
              </a:lnSpc>
            </a:pPr>
            <a:r>
              <a:rPr lang="zh-CN" altLang="en-US" sz="2000" dirty="0" smtClean="0">
                <a:solidFill>
                  <a:srgbClr val="7030A0"/>
                </a:solidFill>
                <a:latin typeface="Times New Roman" panose="02020603050405020304" pitchFamily="18" charset="0"/>
                <a:cs typeface="Times New Roman" panose="02020603050405020304" pitchFamily="18" charset="0"/>
              </a:rPr>
              <a:t>预计</a:t>
            </a:r>
            <a:r>
              <a:rPr lang="zh-CN" altLang="en-US" sz="2000" dirty="0">
                <a:solidFill>
                  <a:srgbClr val="7030A0"/>
                </a:solidFill>
                <a:latin typeface="Times New Roman" panose="02020603050405020304" pitchFamily="18" charset="0"/>
                <a:cs typeface="Times New Roman" panose="02020603050405020304" pitchFamily="18" charset="0"/>
              </a:rPr>
              <a:t>全省高速路网日均出口流量达到</a:t>
            </a:r>
            <a:r>
              <a:rPr lang="en-US" altLang="zh-CN" sz="2000" dirty="0">
                <a:solidFill>
                  <a:srgbClr val="7030A0"/>
                </a:solidFill>
                <a:latin typeface="Times New Roman" panose="02020603050405020304" pitchFamily="18" charset="0"/>
                <a:cs typeface="Times New Roman" panose="02020603050405020304" pitchFamily="18" charset="0"/>
              </a:rPr>
              <a:t>226~236</a:t>
            </a:r>
            <a:r>
              <a:rPr lang="zh-CN" altLang="en-US" sz="2000" dirty="0">
                <a:solidFill>
                  <a:srgbClr val="7030A0"/>
                </a:solidFill>
                <a:latin typeface="Times New Roman" panose="02020603050405020304" pitchFamily="18" charset="0"/>
                <a:cs typeface="Times New Roman" panose="02020603050405020304" pitchFamily="18" charset="0"/>
              </a:rPr>
              <a:t>万辆次，同比增长</a:t>
            </a:r>
            <a:r>
              <a:rPr lang="en-US" altLang="zh-CN" sz="2000" dirty="0">
                <a:solidFill>
                  <a:srgbClr val="7030A0"/>
                </a:solidFill>
                <a:latin typeface="Times New Roman" panose="02020603050405020304" pitchFamily="18" charset="0"/>
                <a:cs typeface="Times New Roman" panose="02020603050405020304" pitchFamily="18" charset="0"/>
              </a:rPr>
              <a:t>5%~9%</a:t>
            </a:r>
            <a:r>
              <a:rPr lang="zh-CN" altLang="en-US" sz="2000" dirty="0">
                <a:solidFill>
                  <a:srgbClr val="7030A0"/>
                </a:solidFill>
                <a:latin typeface="Times New Roman" panose="02020603050405020304" pitchFamily="18" charset="0"/>
                <a:cs typeface="Times New Roman" panose="02020603050405020304" pitchFamily="18" charset="0"/>
              </a:rPr>
              <a:t>，较平日高约</a:t>
            </a:r>
            <a:r>
              <a:rPr lang="en-US" altLang="zh-CN" sz="2000" dirty="0">
                <a:solidFill>
                  <a:srgbClr val="7030A0"/>
                </a:solidFill>
                <a:latin typeface="Times New Roman" panose="02020603050405020304" pitchFamily="18" charset="0"/>
                <a:cs typeface="Times New Roman" panose="02020603050405020304" pitchFamily="18" charset="0"/>
              </a:rPr>
              <a:t>8%</a:t>
            </a:r>
            <a:r>
              <a:rPr lang="zh-CN" altLang="en-US" sz="2000" dirty="0">
                <a:solidFill>
                  <a:srgbClr val="7030A0"/>
                </a:solidFill>
                <a:latin typeface="Times New Roman" panose="02020603050405020304" pitchFamily="18" charset="0"/>
                <a:cs typeface="Times New Roman" panose="02020603050405020304" pitchFamily="18" charset="0"/>
              </a:rPr>
              <a:t>；流量最高日为最后一天（正月初六，</a:t>
            </a:r>
            <a:r>
              <a:rPr lang="en-US" altLang="zh-CN" sz="2000" dirty="0">
                <a:solidFill>
                  <a:srgbClr val="7030A0"/>
                </a:solidFill>
                <a:latin typeface="Times New Roman" panose="02020603050405020304" pitchFamily="18" charset="0"/>
                <a:cs typeface="Times New Roman" panose="02020603050405020304" pitchFamily="18" charset="0"/>
              </a:rPr>
              <a:t>2</a:t>
            </a:r>
            <a:r>
              <a:rPr lang="zh-CN" altLang="en-US" sz="2000" dirty="0">
                <a:solidFill>
                  <a:srgbClr val="7030A0"/>
                </a:solidFill>
                <a:latin typeface="Times New Roman" panose="02020603050405020304" pitchFamily="18" charset="0"/>
                <a:cs typeface="Times New Roman" panose="02020603050405020304" pitchFamily="18" charset="0"/>
              </a:rPr>
              <a:t>月</a:t>
            </a:r>
            <a:r>
              <a:rPr lang="en-US" altLang="zh-CN" sz="2000" dirty="0">
                <a:solidFill>
                  <a:srgbClr val="7030A0"/>
                </a:solidFill>
                <a:latin typeface="Times New Roman" panose="02020603050405020304" pitchFamily="18" charset="0"/>
                <a:cs typeface="Times New Roman" panose="02020603050405020304" pitchFamily="18" charset="0"/>
              </a:rPr>
              <a:t>6</a:t>
            </a:r>
            <a:r>
              <a:rPr lang="zh-CN" altLang="en-US" sz="2000" dirty="0">
                <a:solidFill>
                  <a:srgbClr val="7030A0"/>
                </a:solidFill>
                <a:latin typeface="Times New Roman" panose="02020603050405020304" pitchFamily="18" charset="0"/>
                <a:cs typeface="Times New Roman" panose="02020603050405020304" pitchFamily="18" charset="0"/>
              </a:rPr>
              <a:t>日），有望接近</a:t>
            </a:r>
            <a:r>
              <a:rPr lang="en-US" altLang="zh-CN" sz="2000" dirty="0">
                <a:solidFill>
                  <a:srgbClr val="7030A0"/>
                </a:solidFill>
                <a:latin typeface="Times New Roman" panose="02020603050405020304" pitchFamily="18" charset="0"/>
                <a:cs typeface="Times New Roman" panose="02020603050405020304" pitchFamily="18" charset="0"/>
              </a:rPr>
              <a:t>300</a:t>
            </a:r>
            <a:r>
              <a:rPr lang="zh-CN" altLang="en-US" sz="2000" dirty="0">
                <a:solidFill>
                  <a:srgbClr val="7030A0"/>
                </a:solidFill>
                <a:latin typeface="Times New Roman" panose="02020603050405020304" pitchFamily="18" charset="0"/>
                <a:cs typeface="Times New Roman" panose="02020603050405020304" pitchFamily="18" charset="0"/>
              </a:rPr>
              <a:t>万辆次。</a:t>
            </a:r>
          </a:p>
        </p:txBody>
      </p:sp>
      <p:sp>
        <p:nvSpPr>
          <p:cNvPr id="19" name="文本框 18"/>
          <p:cNvSpPr txBox="1"/>
          <p:nvPr/>
        </p:nvSpPr>
        <p:spPr>
          <a:xfrm>
            <a:off x="957532" y="291739"/>
            <a:ext cx="3262433"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smtClean="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1</a:t>
            </a:r>
            <a:r>
              <a:rPr lang="zh-CN" altLang="en-US" sz="3200" b="1" dirty="0" smtClean="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总体流量情况</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8" name="矩形 7"/>
          <p:cNvSpPr/>
          <p:nvPr/>
        </p:nvSpPr>
        <p:spPr>
          <a:xfrm>
            <a:off x="6941140" y="4434162"/>
            <a:ext cx="5033640" cy="1999843"/>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000" dirty="0">
                <a:solidFill>
                  <a:srgbClr val="7030A0"/>
                </a:solidFill>
                <a:latin typeface="Times New Roman" panose="02020603050405020304" pitchFamily="18" charset="0"/>
                <a:cs typeface="Times New Roman" panose="02020603050405020304" pitchFamily="18" charset="0"/>
              </a:rPr>
              <a:t>春节期间，全省普通国省道日均断面流量预计将达到</a:t>
            </a:r>
            <a:r>
              <a:rPr lang="en-US" altLang="zh-CN" sz="2000" dirty="0">
                <a:solidFill>
                  <a:srgbClr val="7030A0"/>
                </a:solidFill>
                <a:latin typeface="Times New Roman" panose="02020603050405020304" pitchFamily="18" charset="0"/>
                <a:cs typeface="Times New Roman" panose="02020603050405020304" pitchFamily="18" charset="0"/>
              </a:rPr>
              <a:t>9600~9800</a:t>
            </a:r>
            <a:r>
              <a:rPr lang="zh-CN" altLang="en-US" sz="2000" dirty="0">
                <a:solidFill>
                  <a:srgbClr val="7030A0"/>
                </a:solidFill>
                <a:latin typeface="Times New Roman" panose="02020603050405020304" pitchFamily="18" charset="0"/>
                <a:cs typeface="Times New Roman" panose="02020603050405020304" pitchFamily="18" charset="0"/>
              </a:rPr>
              <a:t>辆次，同比增长约</a:t>
            </a:r>
            <a:r>
              <a:rPr lang="en-US" altLang="zh-CN" sz="2000" dirty="0">
                <a:solidFill>
                  <a:srgbClr val="7030A0"/>
                </a:solidFill>
                <a:latin typeface="Times New Roman" panose="02020603050405020304" pitchFamily="18" charset="0"/>
                <a:cs typeface="Times New Roman" panose="02020603050405020304" pitchFamily="18" charset="0"/>
              </a:rPr>
              <a:t>4%</a:t>
            </a:r>
            <a:r>
              <a:rPr lang="zh-CN" altLang="en-US" sz="2000" dirty="0">
                <a:solidFill>
                  <a:srgbClr val="7030A0"/>
                </a:solidFill>
                <a:latin typeface="Times New Roman" panose="02020603050405020304" pitchFamily="18" charset="0"/>
                <a:cs typeface="Times New Roman" panose="02020603050405020304" pitchFamily="18" charset="0"/>
              </a:rPr>
              <a:t>；流量最高日预计为节日前一天（腊月二十八），断面流量约为</a:t>
            </a:r>
            <a:r>
              <a:rPr lang="en-US" altLang="zh-CN" sz="2000" dirty="0">
                <a:solidFill>
                  <a:srgbClr val="7030A0"/>
                </a:solidFill>
                <a:latin typeface="Times New Roman" panose="02020603050405020304" pitchFamily="18" charset="0"/>
                <a:cs typeface="Times New Roman" panose="02020603050405020304" pitchFamily="18" charset="0"/>
              </a:rPr>
              <a:t>11330~11550</a:t>
            </a:r>
            <a:r>
              <a:rPr lang="zh-CN" altLang="en-US" sz="2000" dirty="0">
                <a:solidFill>
                  <a:srgbClr val="7030A0"/>
                </a:solidFill>
                <a:latin typeface="Times New Roman" panose="02020603050405020304" pitchFamily="18" charset="0"/>
                <a:cs typeface="Times New Roman" panose="02020603050405020304" pitchFamily="18" charset="0"/>
              </a:rPr>
              <a:t>辆次。</a:t>
            </a:r>
          </a:p>
        </p:txBody>
      </p:sp>
      <p:pic>
        <p:nvPicPr>
          <p:cNvPr id="4" name="图片 3"/>
          <p:cNvPicPr>
            <a:picLocks noChangeAspect="1"/>
          </p:cNvPicPr>
          <p:nvPr/>
        </p:nvPicPr>
        <p:blipFill rotWithShape="1">
          <a:blip r:embed="rId4"/>
          <a:srcRect r="2957"/>
          <a:stretch>
            <a:fillRect/>
          </a:stretch>
        </p:blipFill>
        <p:spPr>
          <a:xfrm>
            <a:off x="6800295" y="1256646"/>
            <a:ext cx="5315330" cy="2890428"/>
          </a:xfrm>
          <a:prstGeom prst="rect">
            <a:avLst/>
          </a:prstGeom>
        </p:spPr>
      </p:pic>
      <p:pic>
        <p:nvPicPr>
          <p:cNvPr id="5" name="图片 4"/>
          <p:cNvPicPr>
            <a:picLocks noChangeAspect="1"/>
          </p:cNvPicPr>
          <p:nvPr/>
        </p:nvPicPr>
        <p:blipFill rotWithShape="1">
          <a:blip r:embed="rId5"/>
          <a:srcRect b="7591"/>
          <a:stretch>
            <a:fillRect/>
          </a:stretch>
        </p:blipFill>
        <p:spPr>
          <a:xfrm>
            <a:off x="676424" y="4291883"/>
            <a:ext cx="6084930" cy="24585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57532" y="291739"/>
            <a:ext cx="3262433"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smtClean="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smtClean="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高峰出行时段</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772761" y="995268"/>
            <a:ext cx="10770204" cy="1648913"/>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200" dirty="0">
                <a:solidFill>
                  <a:srgbClr val="7030A0"/>
                </a:solidFill>
                <a:latin typeface="Times New Roman" panose="02020603050405020304" pitchFamily="18" charset="0"/>
                <a:cs typeface="Times New Roman" panose="02020603050405020304" pitchFamily="18" charset="0"/>
              </a:rPr>
              <a:t>春节期间，干线公路各日流量总体处于平稳运行态势。高速公路、普通国省道每日均有早、晚两个高峰时段，早高峰为</a:t>
            </a:r>
            <a:r>
              <a:rPr lang="en-US" altLang="zh-CN" sz="2200" dirty="0">
                <a:solidFill>
                  <a:srgbClr val="7030A0"/>
                </a:solidFill>
                <a:latin typeface="Times New Roman" panose="02020603050405020304" pitchFamily="18" charset="0"/>
                <a:cs typeface="Times New Roman" panose="02020603050405020304" pitchFamily="18" charset="0"/>
              </a:rPr>
              <a:t>8</a:t>
            </a:r>
            <a:r>
              <a:rPr lang="zh-CN" altLang="en-US" sz="2200" dirty="0">
                <a:solidFill>
                  <a:srgbClr val="7030A0"/>
                </a:solidFill>
                <a:latin typeface="Times New Roman" panose="02020603050405020304" pitchFamily="18" charset="0"/>
                <a:cs typeface="Times New Roman" panose="02020603050405020304" pitchFamily="18" charset="0"/>
              </a:rPr>
              <a:t>时</a:t>
            </a:r>
            <a:r>
              <a:rPr lang="en-US" altLang="zh-CN" sz="2200" dirty="0">
                <a:solidFill>
                  <a:srgbClr val="7030A0"/>
                </a:solidFill>
                <a:latin typeface="Times New Roman" panose="02020603050405020304" pitchFamily="18" charset="0"/>
                <a:cs typeface="Times New Roman" panose="02020603050405020304" pitchFamily="18" charset="0"/>
              </a:rPr>
              <a:t>-11</a:t>
            </a:r>
            <a:r>
              <a:rPr lang="zh-CN" altLang="en-US" sz="2200" dirty="0">
                <a:solidFill>
                  <a:srgbClr val="7030A0"/>
                </a:solidFill>
                <a:latin typeface="Times New Roman" panose="02020603050405020304" pitchFamily="18" charset="0"/>
                <a:cs typeface="Times New Roman" panose="02020603050405020304" pitchFamily="18" charset="0"/>
              </a:rPr>
              <a:t>时，晚高峰为</a:t>
            </a:r>
            <a:r>
              <a:rPr lang="en-US" altLang="zh-CN" sz="2200" dirty="0">
                <a:solidFill>
                  <a:srgbClr val="7030A0"/>
                </a:solidFill>
                <a:latin typeface="Times New Roman" panose="02020603050405020304" pitchFamily="18" charset="0"/>
                <a:cs typeface="Times New Roman" panose="02020603050405020304" pitchFamily="18" charset="0"/>
              </a:rPr>
              <a:t>16</a:t>
            </a:r>
            <a:r>
              <a:rPr lang="zh-CN" altLang="en-US" sz="2200" dirty="0">
                <a:solidFill>
                  <a:srgbClr val="7030A0"/>
                </a:solidFill>
                <a:latin typeface="Times New Roman" panose="02020603050405020304" pitchFamily="18" charset="0"/>
                <a:cs typeface="Times New Roman" panose="02020603050405020304" pitchFamily="18" charset="0"/>
              </a:rPr>
              <a:t>时</a:t>
            </a:r>
            <a:r>
              <a:rPr lang="en-US" altLang="zh-CN" sz="2200" dirty="0">
                <a:solidFill>
                  <a:srgbClr val="7030A0"/>
                </a:solidFill>
                <a:latin typeface="Times New Roman" panose="02020603050405020304" pitchFamily="18" charset="0"/>
                <a:cs typeface="Times New Roman" panose="02020603050405020304" pitchFamily="18" charset="0"/>
              </a:rPr>
              <a:t>-18</a:t>
            </a:r>
            <a:r>
              <a:rPr lang="zh-CN" altLang="en-US" sz="2200" dirty="0">
                <a:solidFill>
                  <a:srgbClr val="7030A0"/>
                </a:solidFill>
                <a:latin typeface="Times New Roman" panose="02020603050405020304" pitchFamily="18" charset="0"/>
                <a:cs typeface="Times New Roman" panose="02020603050405020304" pitchFamily="18" charset="0"/>
              </a:rPr>
              <a:t>时。大年初二，走亲访友活动较多，流量增长明显，预计从初三开始，部分公众开始返程，持续时间较长。</a:t>
            </a:r>
          </a:p>
        </p:txBody>
      </p:sp>
      <p:pic>
        <p:nvPicPr>
          <p:cNvPr id="2" name="图片 1"/>
          <p:cNvPicPr>
            <a:picLocks noChangeAspect="1"/>
          </p:cNvPicPr>
          <p:nvPr/>
        </p:nvPicPr>
        <p:blipFill rotWithShape="1">
          <a:blip r:embed="rId4"/>
          <a:srcRect b="3241"/>
          <a:stretch>
            <a:fillRect/>
          </a:stretch>
        </p:blipFill>
        <p:spPr>
          <a:xfrm>
            <a:off x="556439" y="2966897"/>
            <a:ext cx="11164185" cy="35993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57532" y="291739"/>
            <a:ext cx="3262433"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smtClean="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4</a:t>
            </a:r>
            <a:r>
              <a:rPr lang="zh-CN" altLang="en-US" sz="3200" b="1" dirty="0" smtClean="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过江流量分布</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1154506" y="877198"/>
            <a:ext cx="10288193" cy="1717393"/>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200" dirty="0">
                <a:solidFill>
                  <a:srgbClr val="7030A0"/>
                </a:solidFill>
                <a:latin typeface="Times New Roman" panose="02020603050405020304" pitchFamily="18" charset="0"/>
                <a:cs typeface="Times New Roman" panose="02020603050405020304" pitchFamily="18" charset="0"/>
              </a:rPr>
              <a:t>春节期间，预计全省日均过江总量将接近</a:t>
            </a:r>
            <a:r>
              <a:rPr lang="en-US" altLang="zh-CN" sz="2200" dirty="0">
                <a:solidFill>
                  <a:srgbClr val="7030A0"/>
                </a:solidFill>
                <a:latin typeface="Times New Roman" panose="02020603050405020304" pitchFamily="18" charset="0"/>
                <a:cs typeface="Times New Roman" panose="02020603050405020304" pitchFamily="18" charset="0"/>
              </a:rPr>
              <a:t>86</a:t>
            </a:r>
            <a:r>
              <a:rPr lang="zh-CN" altLang="en-US" sz="2200" dirty="0">
                <a:solidFill>
                  <a:srgbClr val="7030A0"/>
                </a:solidFill>
                <a:latin typeface="Times New Roman" panose="02020603050405020304" pitchFamily="18" charset="0"/>
                <a:cs typeface="Times New Roman" panose="02020603050405020304" pitchFamily="18" charset="0"/>
              </a:rPr>
              <a:t>万辆次，与平日基本持平，其中八卦洲大桥、江阴大桥、苏通大桥高峰时段易发生车多缓行。沪苏通大桥、五峰山大桥通车后，长江江苏段下游区段通行压力有所缓解。</a:t>
            </a:r>
          </a:p>
        </p:txBody>
      </p:sp>
      <p:pic>
        <p:nvPicPr>
          <p:cNvPr id="3" name="图片 2"/>
          <p:cNvPicPr>
            <a:picLocks noChangeAspect="1"/>
          </p:cNvPicPr>
          <p:nvPr/>
        </p:nvPicPr>
        <p:blipFill rotWithShape="1">
          <a:blip r:embed="rId4"/>
          <a:srcRect t="12674" b="12113"/>
          <a:stretch>
            <a:fillRect/>
          </a:stretch>
        </p:blipFill>
        <p:spPr>
          <a:xfrm>
            <a:off x="1071318" y="2570947"/>
            <a:ext cx="10029075" cy="41792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21" name="图片 20"/>
          <p:cNvPicPr>
            <a:picLocks noChangeAspect="1"/>
          </p:cNvPicPr>
          <p:nvPr/>
        </p:nvPicPr>
        <p:blipFill>
          <a:blip r:embed="rId4"/>
          <a:stretch>
            <a:fillRect/>
          </a:stretch>
        </p:blipFill>
        <p:spPr>
          <a:xfrm>
            <a:off x="-528" y="-297"/>
            <a:ext cx="12193057" cy="6858594"/>
          </a:xfrm>
          <a:prstGeom prst="rect">
            <a:avLst/>
          </a:prstGeom>
        </p:spPr>
      </p:pic>
      <p:pic>
        <p:nvPicPr>
          <p:cNvPr id="14" name="图片 13"/>
          <p:cNvPicPr>
            <a:picLocks noChangeAspect="1"/>
          </p:cNvPicPr>
          <p:nvPr/>
        </p:nvPicPr>
        <p:blipFill rotWithShape="1">
          <a:blip r:embed="rId5" cstate="screen"/>
          <a:srcRect/>
          <a:stretch>
            <a:fillRect/>
          </a:stretch>
        </p:blipFill>
        <p:spPr>
          <a:xfrm>
            <a:off x="10586951" y="3195637"/>
            <a:ext cx="1700084" cy="930368"/>
          </a:xfrm>
          <a:prstGeom prst="rect">
            <a:avLst/>
          </a:prstGeom>
        </p:spPr>
      </p:pic>
      <p:pic>
        <p:nvPicPr>
          <p:cNvPr id="15" name="图片 14"/>
          <p:cNvPicPr>
            <a:picLocks noChangeAspect="1"/>
          </p:cNvPicPr>
          <p:nvPr/>
        </p:nvPicPr>
        <p:blipFill rotWithShape="1">
          <a:blip r:embed="rId6" cstate="screen"/>
          <a:srcRect/>
          <a:stretch>
            <a:fillRect/>
          </a:stretch>
        </p:blipFill>
        <p:spPr>
          <a:xfrm flipH="1" flipV="1">
            <a:off x="57149" y="2660525"/>
            <a:ext cx="1733549" cy="1078877"/>
          </a:xfrm>
          <a:prstGeom prst="rect">
            <a:avLst/>
          </a:prstGeom>
        </p:spPr>
      </p:pic>
      <p:pic>
        <p:nvPicPr>
          <p:cNvPr id="24" name="图片 23"/>
          <p:cNvPicPr>
            <a:picLocks noChangeAspect="1"/>
          </p:cNvPicPr>
          <p:nvPr/>
        </p:nvPicPr>
        <p:blipFill>
          <a:blip r:embed="rId7" cstate="screen"/>
          <a:stretch>
            <a:fillRect/>
          </a:stretch>
        </p:blipFill>
        <p:spPr>
          <a:xfrm>
            <a:off x="9791700" y="4689412"/>
            <a:ext cx="1828722" cy="2168736"/>
          </a:xfrm>
          <a:prstGeom prst="rect">
            <a:avLst/>
          </a:prstGeom>
        </p:spPr>
      </p:pic>
      <p:pic>
        <p:nvPicPr>
          <p:cNvPr id="8" name="图片 7"/>
          <p:cNvPicPr>
            <a:picLocks noChangeAspect="1"/>
          </p:cNvPicPr>
          <p:nvPr/>
        </p:nvPicPr>
        <p:blipFill>
          <a:blip r:embed="rId8" cstate="screen"/>
          <a:stretch>
            <a:fillRect/>
          </a:stretch>
        </p:blipFill>
        <p:spPr>
          <a:xfrm rot="16200000">
            <a:off x="3380207" y="961385"/>
            <a:ext cx="5431586" cy="5439208"/>
          </a:xfrm>
          <a:prstGeom prst="rect">
            <a:avLst/>
          </a:prstGeom>
        </p:spPr>
      </p:pic>
      <p:sp>
        <p:nvSpPr>
          <p:cNvPr id="28" name="文本框 27"/>
          <p:cNvSpPr txBox="1"/>
          <p:nvPr/>
        </p:nvSpPr>
        <p:spPr>
          <a:xfrm>
            <a:off x="4618671" y="3337655"/>
            <a:ext cx="2954655" cy="646331"/>
          </a:xfrm>
          <a:prstGeom prst="rect">
            <a:avLst/>
          </a:prstGeom>
          <a:noFill/>
        </p:spPr>
        <p:txBody>
          <a:bodyPr wrap="none" rtlCol="0">
            <a:spAutoFit/>
            <a:scene3d>
              <a:camera prst="orthographicFront"/>
              <a:lightRig rig="threePt" dir="t"/>
            </a:scene3d>
            <a:sp3d contourW="12700"/>
          </a:bodyPr>
          <a:lstStyle/>
          <a:p>
            <a:pPr algn="ctr"/>
            <a:r>
              <a:rPr lang="zh-CN" altLang="en-US" sz="3600" b="1" dirty="0">
                <a:gradFill>
                  <a:gsLst>
                    <a:gs pos="0">
                      <a:srgbClr val="C00000"/>
                    </a:gs>
                    <a:gs pos="100000">
                      <a:srgbClr val="EB0000"/>
                    </a:gs>
                  </a:gsLst>
                  <a:lin ang="5400000" scaled="1"/>
                </a:gradFill>
              </a:rPr>
              <a:t>四、拥堵预警</a:t>
            </a:r>
          </a:p>
        </p:txBody>
      </p:sp>
      <p:pic>
        <p:nvPicPr>
          <p:cNvPr id="26" name="图片 25"/>
          <p:cNvPicPr>
            <a:picLocks noChangeAspect="1"/>
          </p:cNvPicPr>
          <p:nvPr/>
        </p:nvPicPr>
        <p:blipFill>
          <a:blip r:embed="rId9" cstate="email"/>
          <a:stretch>
            <a:fillRect/>
          </a:stretch>
        </p:blipFill>
        <p:spPr>
          <a:xfrm flipH="1" flipV="1">
            <a:off x="0" y="1019"/>
            <a:ext cx="5372100" cy="4030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43643" y="291739"/>
            <a:ext cx="2852063"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1</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、易拥堵路段</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383662" y="1814720"/>
            <a:ext cx="3593573" cy="3663311"/>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200" dirty="0">
                <a:solidFill>
                  <a:srgbClr val="7030A0"/>
                </a:solidFill>
                <a:latin typeface="Times New Roman" panose="02020603050405020304" pitchFamily="18" charset="0"/>
                <a:cs typeface="Times New Roman" panose="02020603050405020304" pitchFamily="18" charset="0"/>
              </a:rPr>
              <a:t>春节期间，预计全省部分因施工或大流量的路段高峰时段可能会出现短时拥堵，其中高速公路预计有</a:t>
            </a:r>
            <a:r>
              <a:rPr lang="en-US" altLang="zh-CN" sz="2200" b="1" dirty="0">
                <a:solidFill>
                  <a:srgbClr val="7030A0"/>
                </a:solidFill>
                <a:latin typeface="Times New Roman" panose="02020603050405020304" pitchFamily="18" charset="0"/>
                <a:cs typeface="Times New Roman" panose="02020603050405020304" pitchFamily="18" charset="0"/>
              </a:rPr>
              <a:t>10</a:t>
            </a:r>
            <a:r>
              <a:rPr lang="zh-CN" altLang="en-US" sz="2200" b="1" dirty="0">
                <a:solidFill>
                  <a:srgbClr val="7030A0"/>
                </a:solidFill>
                <a:latin typeface="Times New Roman" panose="02020603050405020304" pitchFamily="18" charset="0"/>
                <a:cs typeface="Times New Roman" panose="02020603050405020304" pitchFamily="18" charset="0"/>
              </a:rPr>
              <a:t>个</a:t>
            </a:r>
            <a:r>
              <a:rPr lang="zh-CN" altLang="en-US" sz="2200" dirty="0">
                <a:solidFill>
                  <a:srgbClr val="7030A0"/>
                </a:solidFill>
                <a:latin typeface="Times New Roman" panose="02020603050405020304" pitchFamily="18" charset="0"/>
                <a:cs typeface="Times New Roman" panose="02020603050405020304" pitchFamily="18" charset="0"/>
              </a:rPr>
              <a:t>路段，普通国省道预计有</a:t>
            </a:r>
            <a:r>
              <a:rPr lang="en-US" altLang="zh-CN" sz="2200" b="1" dirty="0">
                <a:solidFill>
                  <a:srgbClr val="7030A0"/>
                </a:solidFill>
                <a:latin typeface="Times New Roman" panose="02020603050405020304" pitchFamily="18" charset="0"/>
                <a:cs typeface="Times New Roman" panose="02020603050405020304" pitchFamily="18" charset="0"/>
              </a:rPr>
              <a:t>5</a:t>
            </a:r>
            <a:r>
              <a:rPr lang="zh-CN" altLang="en-US" sz="2200" b="1" dirty="0">
                <a:solidFill>
                  <a:srgbClr val="7030A0"/>
                </a:solidFill>
                <a:latin typeface="Times New Roman" panose="02020603050405020304" pitchFamily="18" charset="0"/>
                <a:cs typeface="Times New Roman" panose="02020603050405020304" pitchFamily="18" charset="0"/>
              </a:rPr>
              <a:t>个</a:t>
            </a:r>
            <a:r>
              <a:rPr lang="zh-CN" altLang="en-US" sz="2200" dirty="0">
                <a:solidFill>
                  <a:srgbClr val="7030A0"/>
                </a:solidFill>
                <a:latin typeface="Times New Roman" panose="02020603050405020304" pitchFamily="18" charset="0"/>
                <a:cs typeface="Times New Roman" panose="02020603050405020304" pitchFamily="18" charset="0"/>
              </a:rPr>
              <a:t>路段。</a:t>
            </a:r>
          </a:p>
        </p:txBody>
      </p:sp>
      <p:pic>
        <p:nvPicPr>
          <p:cNvPr id="3" name="图片 2"/>
          <p:cNvPicPr>
            <a:picLocks noChangeAspect="1"/>
          </p:cNvPicPr>
          <p:nvPr/>
        </p:nvPicPr>
        <p:blipFill rotWithShape="1">
          <a:blip r:embed="rId4"/>
          <a:srcRect r="995"/>
          <a:stretch>
            <a:fillRect/>
          </a:stretch>
        </p:blipFill>
        <p:spPr>
          <a:xfrm>
            <a:off x="3977235" y="74427"/>
            <a:ext cx="8156900" cy="67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091308" y="270473"/>
            <a:ext cx="3262432" cy="1077218"/>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2</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、易拥堵收费站</a:t>
            </a:r>
            <a:endPar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endParaRPr>
          </a:p>
          <a:p>
            <a:pPr algn="ct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  （</a:t>
            </a: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TOP10</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772761" y="2324295"/>
            <a:ext cx="3412044" cy="3053913"/>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200" dirty="0">
                <a:solidFill>
                  <a:srgbClr val="7030A0"/>
                </a:solidFill>
                <a:latin typeface="Times New Roman" panose="02020603050405020304" pitchFamily="18" charset="0"/>
                <a:cs typeface="Times New Roman" panose="02020603050405020304" pitchFamily="18" charset="0"/>
              </a:rPr>
              <a:t>春节期间，易拥堵收费站主要集中在南京、苏州等高速公路，在高峰时段可能发生交通拥堵，请多加关注！</a:t>
            </a:r>
          </a:p>
        </p:txBody>
      </p:sp>
      <p:pic>
        <p:nvPicPr>
          <p:cNvPr id="3" name="图片 2"/>
          <p:cNvPicPr>
            <a:picLocks noChangeAspect="1"/>
          </p:cNvPicPr>
          <p:nvPr/>
        </p:nvPicPr>
        <p:blipFill>
          <a:blip r:embed="rId4"/>
          <a:srcRect/>
          <a:stretch/>
        </p:blipFill>
        <p:spPr>
          <a:xfrm>
            <a:off x="4890509" y="71833"/>
            <a:ext cx="7237695" cy="67355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113257" y="281388"/>
            <a:ext cx="3262432" cy="1077218"/>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、易拥堵服务区</a:t>
            </a:r>
            <a:endPar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endParaRPr>
          </a:p>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    </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TOP10</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606944" y="2326891"/>
            <a:ext cx="3768745" cy="2444515"/>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200" dirty="0">
                <a:solidFill>
                  <a:srgbClr val="7030A0"/>
                </a:solidFill>
                <a:latin typeface="Times New Roman" panose="02020603050405020304" pitchFamily="18" charset="0"/>
                <a:cs typeface="Times New Roman" panose="02020603050405020304" pitchFamily="18" charset="0"/>
              </a:rPr>
              <a:t>春节期间，部分容量较小或假期流量较大的高速公路服务区在高峰时段可能会出现短时间拥堵，请多加关注！</a:t>
            </a:r>
          </a:p>
        </p:txBody>
      </p:sp>
      <p:pic>
        <p:nvPicPr>
          <p:cNvPr id="3" name="图片 2"/>
          <p:cNvPicPr>
            <a:picLocks noChangeAspect="1"/>
          </p:cNvPicPr>
          <p:nvPr/>
        </p:nvPicPr>
        <p:blipFill>
          <a:blip r:embed="rId4"/>
          <a:stretch>
            <a:fillRect/>
          </a:stretch>
        </p:blipFill>
        <p:spPr>
          <a:xfrm>
            <a:off x="4733703" y="74429"/>
            <a:ext cx="7396115" cy="67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106234" y="281388"/>
            <a:ext cx="2852063" cy="1077218"/>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4</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、易拥堵枢纽</a:t>
            </a:r>
            <a:endPar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endParaRPr>
          </a:p>
          <a:p>
            <a:pPr algn="ct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   （</a:t>
            </a: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TOP10</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772761" y="2429078"/>
            <a:ext cx="3412044" cy="1999843"/>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000" dirty="0">
                <a:solidFill>
                  <a:srgbClr val="7030A0"/>
                </a:solidFill>
                <a:latin typeface="Times New Roman" panose="02020603050405020304" pitchFamily="18" charset="0"/>
                <a:cs typeface="Times New Roman" panose="02020603050405020304" pitchFamily="18" charset="0"/>
              </a:rPr>
              <a:t>春节期间，主要高速公路通道流量交汇的部分枢纽在高峰时段易发生拥堵，通行车辆请注意减速慢行！</a:t>
            </a:r>
          </a:p>
        </p:txBody>
      </p:sp>
      <p:pic>
        <p:nvPicPr>
          <p:cNvPr id="3" name="图片 2"/>
          <p:cNvPicPr>
            <a:picLocks noChangeAspect="1"/>
          </p:cNvPicPr>
          <p:nvPr/>
        </p:nvPicPr>
        <p:blipFill>
          <a:blip r:embed="rId4"/>
          <a:stretch>
            <a:fillRect/>
          </a:stretch>
        </p:blipFill>
        <p:spPr>
          <a:xfrm>
            <a:off x="4733706" y="74429"/>
            <a:ext cx="7396115" cy="6735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21" name="图片 20"/>
          <p:cNvPicPr>
            <a:picLocks noChangeAspect="1"/>
          </p:cNvPicPr>
          <p:nvPr/>
        </p:nvPicPr>
        <p:blipFill>
          <a:blip r:embed="rId4"/>
          <a:stretch>
            <a:fillRect/>
          </a:stretch>
        </p:blipFill>
        <p:spPr>
          <a:xfrm>
            <a:off x="-528" y="-297"/>
            <a:ext cx="12193057" cy="6858594"/>
          </a:xfrm>
          <a:prstGeom prst="rect">
            <a:avLst/>
          </a:prstGeom>
        </p:spPr>
      </p:pic>
      <p:pic>
        <p:nvPicPr>
          <p:cNvPr id="14" name="图片 13"/>
          <p:cNvPicPr>
            <a:picLocks noChangeAspect="1"/>
          </p:cNvPicPr>
          <p:nvPr/>
        </p:nvPicPr>
        <p:blipFill rotWithShape="1">
          <a:blip r:embed="rId5" cstate="screen"/>
          <a:srcRect/>
          <a:stretch>
            <a:fillRect/>
          </a:stretch>
        </p:blipFill>
        <p:spPr>
          <a:xfrm>
            <a:off x="10586951" y="3195637"/>
            <a:ext cx="1700084" cy="930368"/>
          </a:xfrm>
          <a:prstGeom prst="rect">
            <a:avLst/>
          </a:prstGeom>
        </p:spPr>
      </p:pic>
      <p:pic>
        <p:nvPicPr>
          <p:cNvPr id="15" name="图片 14"/>
          <p:cNvPicPr>
            <a:picLocks noChangeAspect="1"/>
          </p:cNvPicPr>
          <p:nvPr/>
        </p:nvPicPr>
        <p:blipFill rotWithShape="1">
          <a:blip r:embed="rId6" cstate="screen"/>
          <a:srcRect/>
          <a:stretch>
            <a:fillRect/>
          </a:stretch>
        </p:blipFill>
        <p:spPr>
          <a:xfrm flipH="1" flipV="1">
            <a:off x="57149" y="2660525"/>
            <a:ext cx="1733549" cy="1078877"/>
          </a:xfrm>
          <a:prstGeom prst="rect">
            <a:avLst/>
          </a:prstGeom>
        </p:spPr>
      </p:pic>
      <p:pic>
        <p:nvPicPr>
          <p:cNvPr id="24" name="图片 23"/>
          <p:cNvPicPr>
            <a:picLocks noChangeAspect="1"/>
          </p:cNvPicPr>
          <p:nvPr/>
        </p:nvPicPr>
        <p:blipFill>
          <a:blip r:embed="rId7" cstate="screen"/>
          <a:stretch>
            <a:fillRect/>
          </a:stretch>
        </p:blipFill>
        <p:spPr>
          <a:xfrm>
            <a:off x="9791700" y="4689412"/>
            <a:ext cx="1828722" cy="2168736"/>
          </a:xfrm>
          <a:prstGeom prst="rect">
            <a:avLst/>
          </a:prstGeom>
        </p:spPr>
      </p:pic>
      <p:pic>
        <p:nvPicPr>
          <p:cNvPr id="8" name="图片 7"/>
          <p:cNvPicPr>
            <a:picLocks noChangeAspect="1"/>
          </p:cNvPicPr>
          <p:nvPr/>
        </p:nvPicPr>
        <p:blipFill>
          <a:blip r:embed="rId8" cstate="screen"/>
          <a:stretch>
            <a:fillRect/>
          </a:stretch>
        </p:blipFill>
        <p:spPr>
          <a:xfrm rot="16200000">
            <a:off x="3380207" y="961385"/>
            <a:ext cx="5431586" cy="5439208"/>
          </a:xfrm>
          <a:prstGeom prst="rect">
            <a:avLst/>
          </a:prstGeom>
        </p:spPr>
      </p:pic>
      <p:sp>
        <p:nvSpPr>
          <p:cNvPr id="28" name="文本框 27"/>
          <p:cNvSpPr txBox="1"/>
          <p:nvPr/>
        </p:nvSpPr>
        <p:spPr>
          <a:xfrm>
            <a:off x="4618671" y="3337655"/>
            <a:ext cx="2954655" cy="646331"/>
          </a:xfrm>
          <a:prstGeom prst="rect">
            <a:avLst/>
          </a:prstGeom>
          <a:noFill/>
        </p:spPr>
        <p:txBody>
          <a:bodyPr wrap="none" rtlCol="0">
            <a:spAutoFit/>
            <a:scene3d>
              <a:camera prst="orthographicFront"/>
              <a:lightRig rig="threePt" dir="t"/>
            </a:scene3d>
            <a:sp3d contourW="12700"/>
          </a:bodyPr>
          <a:lstStyle/>
          <a:p>
            <a:pPr algn="ctr"/>
            <a:r>
              <a:rPr lang="zh-CN" altLang="en-US" sz="3600" b="1" dirty="0">
                <a:gradFill>
                  <a:gsLst>
                    <a:gs pos="0">
                      <a:srgbClr val="C00000"/>
                    </a:gs>
                    <a:gs pos="100000">
                      <a:srgbClr val="EB0000"/>
                    </a:gs>
                  </a:gsLst>
                  <a:lin ang="5400000" scaled="1"/>
                </a:gradFill>
              </a:rPr>
              <a:t>五、出行提示</a:t>
            </a:r>
          </a:p>
        </p:txBody>
      </p:sp>
      <p:pic>
        <p:nvPicPr>
          <p:cNvPr id="26" name="图片 25"/>
          <p:cNvPicPr>
            <a:picLocks noChangeAspect="1"/>
          </p:cNvPicPr>
          <p:nvPr/>
        </p:nvPicPr>
        <p:blipFill>
          <a:blip r:embed="rId9" cstate="email"/>
          <a:stretch>
            <a:fillRect/>
          </a:stretch>
        </p:blipFill>
        <p:spPr>
          <a:xfrm flipH="1" flipV="1">
            <a:off x="0" y="1019"/>
            <a:ext cx="5372100" cy="4030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1999" cy="6858000"/>
          </a:xfrm>
          <a:prstGeom prst="rect">
            <a:avLst/>
          </a:prstGeom>
        </p:spPr>
      </p:pic>
      <p:pic>
        <p:nvPicPr>
          <p:cNvPr id="21" name="图片 20"/>
          <p:cNvPicPr>
            <a:picLocks noChangeAspect="1"/>
          </p:cNvPicPr>
          <p:nvPr/>
        </p:nvPicPr>
        <p:blipFill>
          <a:blip r:embed="rId4"/>
          <a:stretch>
            <a:fillRect/>
          </a:stretch>
        </p:blipFill>
        <p:spPr>
          <a:xfrm>
            <a:off x="-528" y="-297"/>
            <a:ext cx="12193057" cy="6858594"/>
          </a:xfrm>
          <a:prstGeom prst="rect">
            <a:avLst/>
          </a:prstGeom>
        </p:spPr>
      </p:pic>
      <p:pic>
        <p:nvPicPr>
          <p:cNvPr id="14" name="图片 13"/>
          <p:cNvPicPr>
            <a:picLocks noChangeAspect="1"/>
          </p:cNvPicPr>
          <p:nvPr/>
        </p:nvPicPr>
        <p:blipFill rotWithShape="1">
          <a:blip r:embed="rId5" cstate="screen"/>
          <a:srcRect/>
          <a:stretch>
            <a:fillRect/>
          </a:stretch>
        </p:blipFill>
        <p:spPr>
          <a:xfrm>
            <a:off x="10586951" y="3195637"/>
            <a:ext cx="1700084" cy="930368"/>
          </a:xfrm>
          <a:prstGeom prst="rect">
            <a:avLst/>
          </a:prstGeom>
        </p:spPr>
      </p:pic>
      <p:pic>
        <p:nvPicPr>
          <p:cNvPr id="15" name="图片 14"/>
          <p:cNvPicPr>
            <a:picLocks noChangeAspect="1"/>
          </p:cNvPicPr>
          <p:nvPr/>
        </p:nvPicPr>
        <p:blipFill rotWithShape="1">
          <a:blip r:embed="rId6" cstate="screen"/>
          <a:srcRect/>
          <a:stretch>
            <a:fillRect/>
          </a:stretch>
        </p:blipFill>
        <p:spPr>
          <a:xfrm flipH="1" flipV="1">
            <a:off x="57149" y="2660525"/>
            <a:ext cx="1733549" cy="1078877"/>
          </a:xfrm>
          <a:prstGeom prst="rect">
            <a:avLst/>
          </a:prstGeom>
        </p:spPr>
      </p:pic>
      <p:pic>
        <p:nvPicPr>
          <p:cNvPr id="24" name="图片 23"/>
          <p:cNvPicPr>
            <a:picLocks noChangeAspect="1"/>
          </p:cNvPicPr>
          <p:nvPr/>
        </p:nvPicPr>
        <p:blipFill>
          <a:blip r:embed="rId7" cstate="screen"/>
          <a:stretch>
            <a:fillRect/>
          </a:stretch>
        </p:blipFill>
        <p:spPr>
          <a:xfrm>
            <a:off x="9791700" y="4689412"/>
            <a:ext cx="1828722" cy="2168736"/>
          </a:xfrm>
          <a:prstGeom prst="rect">
            <a:avLst/>
          </a:prstGeom>
        </p:spPr>
      </p:pic>
      <p:pic>
        <p:nvPicPr>
          <p:cNvPr id="8" name="图片 7"/>
          <p:cNvPicPr>
            <a:picLocks noChangeAspect="1"/>
          </p:cNvPicPr>
          <p:nvPr/>
        </p:nvPicPr>
        <p:blipFill>
          <a:blip r:embed="rId8" cstate="screen"/>
          <a:stretch>
            <a:fillRect/>
          </a:stretch>
        </p:blipFill>
        <p:spPr>
          <a:xfrm rot="16200000">
            <a:off x="3380207" y="961385"/>
            <a:ext cx="5431586" cy="5439208"/>
          </a:xfrm>
          <a:prstGeom prst="rect">
            <a:avLst/>
          </a:prstGeom>
        </p:spPr>
      </p:pic>
      <p:sp>
        <p:nvSpPr>
          <p:cNvPr id="28" name="文本框 27"/>
          <p:cNvSpPr txBox="1"/>
          <p:nvPr/>
        </p:nvSpPr>
        <p:spPr>
          <a:xfrm>
            <a:off x="4618671" y="3337655"/>
            <a:ext cx="2954655" cy="646331"/>
          </a:xfrm>
          <a:prstGeom prst="rect">
            <a:avLst/>
          </a:prstGeom>
          <a:noFill/>
        </p:spPr>
        <p:txBody>
          <a:bodyPr wrap="none" rtlCol="0">
            <a:spAutoFit/>
            <a:scene3d>
              <a:camera prst="orthographicFront"/>
              <a:lightRig rig="threePt" dir="t"/>
            </a:scene3d>
            <a:sp3d contourW="12700"/>
          </a:bodyPr>
          <a:lstStyle/>
          <a:p>
            <a:pPr algn="ctr"/>
            <a:r>
              <a:rPr lang="zh-CN" altLang="en-US" sz="3600" b="1" dirty="0">
                <a:gradFill>
                  <a:gsLst>
                    <a:gs pos="0">
                      <a:srgbClr val="C00000"/>
                    </a:gs>
                    <a:gs pos="100000">
                      <a:srgbClr val="EB0000"/>
                    </a:gs>
                  </a:gsLst>
                  <a:lin ang="5400000" scaled="1"/>
                </a:gradFill>
              </a:rPr>
              <a:t>一、通行政策</a:t>
            </a:r>
          </a:p>
        </p:txBody>
      </p:sp>
      <p:pic>
        <p:nvPicPr>
          <p:cNvPr id="26" name="图片 25"/>
          <p:cNvPicPr>
            <a:picLocks noChangeAspect="1"/>
          </p:cNvPicPr>
          <p:nvPr/>
        </p:nvPicPr>
        <p:blipFill>
          <a:blip r:embed="rId9" cstate="email"/>
          <a:stretch>
            <a:fillRect/>
          </a:stretch>
        </p:blipFill>
        <p:spPr>
          <a:xfrm flipH="1" flipV="1">
            <a:off x="0" y="1019"/>
            <a:ext cx="5372100" cy="40302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027782" y="339364"/>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1</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、关注路况，合理出行</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384688" y="1094464"/>
            <a:ext cx="6023073" cy="1676677"/>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a:solidFill>
                  <a:srgbClr val="7030A0"/>
                </a:solidFill>
                <a:latin typeface="Times New Roman" panose="02020603050405020304" pitchFamily="18" charset="0"/>
                <a:cs typeface="Times New Roman" panose="02020603050405020304" pitchFamily="18" charset="0"/>
              </a:rPr>
              <a:t>元旦期间，公众可通过各种途径提前了解路况信息，建议中短途出行尽量</a:t>
            </a:r>
            <a:r>
              <a:rPr lang="zh-CN" altLang="en-US" sz="2000" b="1" dirty="0">
                <a:solidFill>
                  <a:srgbClr val="7030A0"/>
                </a:solidFill>
                <a:latin typeface="Times New Roman" panose="02020603050405020304" pitchFamily="18" charset="0"/>
                <a:cs typeface="Times New Roman" panose="02020603050405020304" pitchFamily="18" charset="0"/>
              </a:rPr>
              <a:t>避开</a:t>
            </a:r>
            <a:r>
              <a:rPr lang="zh-CN" altLang="en-US" sz="2000" dirty="0">
                <a:solidFill>
                  <a:srgbClr val="7030A0"/>
                </a:solidFill>
                <a:latin typeface="Times New Roman" panose="02020603050405020304" pitchFamily="18" charset="0"/>
                <a:cs typeface="Times New Roman" panose="02020603050405020304" pitchFamily="18" charset="0"/>
              </a:rPr>
              <a:t>易拥堵路段、易拥堵过江通道以及施工路段，合理规划行程。</a:t>
            </a:r>
            <a:endParaRPr lang="en-US" altLang="zh-CN" sz="2000" dirty="0">
              <a:solidFill>
                <a:srgbClr val="7030A0"/>
              </a:solidFill>
              <a:latin typeface="Times New Roman" panose="02020603050405020304" pitchFamily="18" charset="0"/>
              <a:cs typeface="Times New Roman" panose="02020603050405020304" pitchFamily="18" charset="0"/>
            </a:endParaRPr>
          </a:p>
        </p:txBody>
      </p:sp>
      <p:pic>
        <p:nvPicPr>
          <p:cNvPr id="5" name="图片 4" descr="E:\2020年项目\ZX2024-2020交调路网\02-假期研判\01-2020年五一\01-基础资料\高速路况.jpg"/>
          <p:cNvPicPr/>
          <p:nvPr/>
        </p:nvPicPr>
        <p:blipFill rotWithShape="1">
          <a:blip r:embed="rId4">
            <a:extLst>
              <a:ext uri="{28A0092B-C50C-407E-A947-70E740481C1C}">
                <a14:useLocalDpi xmlns:a14="http://schemas.microsoft.com/office/drawing/2010/main" val="0"/>
              </a:ext>
            </a:extLst>
          </a:blip>
          <a:srcRect/>
          <a:stretch>
            <a:fillRect/>
          </a:stretch>
        </p:blipFill>
        <p:spPr bwMode="auto">
          <a:xfrm>
            <a:off x="6853886" y="1042333"/>
            <a:ext cx="2309963" cy="3921380"/>
          </a:xfrm>
          <a:prstGeom prst="rect">
            <a:avLst/>
          </a:prstGeom>
          <a:solidFill>
            <a:srgbClr val="409F48">
              <a:alpha val="49000"/>
            </a:srgbClr>
          </a:solidFill>
          <a:ln>
            <a:noFill/>
          </a:ln>
          <a:effectLst/>
        </p:spPr>
      </p:pic>
      <p:pic>
        <p:nvPicPr>
          <p:cNvPr id="6" name="图片 5" descr="E:\2020年项目\ZX2024-2020交调路网\02-假期研判\01-2020年五一\01-基础资料\普通公路路况.jpg"/>
          <p:cNvPicPr/>
          <p:nvPr/>
        </p:nvPicPr>
        <p:blipFill rotWithShape="1">
          <a:blip r:embed="rId5">
            <a:extLst>
              <a:ext uri="{28A0092B-C50C-407E-A947-70E740481C1C}">
                <a14:useLocalDpi xmlns:a14="http://schemas.microsoft.com/office/drawing/2010/main" val="0"/>
              </a:ext>
            </a:extLst>
          </a:blip>
          <a:srcRect/>
          <a:stretch>
            <a:fillRect/>
          </a:stretch>
        </p:blipFill>
        <p:spPr bwMode="auto">
          <a:xfrm>
            <a:off x="9315047" y="1032701"/>
            <a:ext cx="2137148" cy="3920400"/>
          </a:xfrm>
          <a:prstGeom prst="rect">
            <a:avLst/>
          </a:prstGeom>
          <a:solidFill>
            <a:srgbClr val="409F48">
              <a:alpha val="49000"/>
            </a:srgbClr>
          </a:solidFill>
          <a:ln>
            <a:noFill/>
          </a:ln>
          <a:effectLst/>
        </p:spPr>
      </p:pic>
      <p:sp>
        <p:nvSpPr>
          <p:cNvPr id="7" name="矩形 6"/>
          <p:cNvSpPr/>
          <p:nvPr/>
        </p:nvSpPr>
        <p:spPr>
          <a:xfrm>
            <a:off x="384688" y="2765306"/>
            <a:ext cx="6022800" cy="2230675"/>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a:solidFill>
                  <a:srgbClr val="7030A0"/>
                </a:solidFill>
                <a:latin typeface="Times New Roman" panose="02020603050405020304" pitchFamily="18" charset="0"/>
                <a:cs typeface="Times New Roman" panose="02020603050405020304" pitchFamily="18" charset="0"/>
              </a:rPr>
              <a:t>“</a:t>
            </a:r>
            <a:r>
              <a:rPr lang="zh-CN" altLang="en-US" sz="2000" b="1" dirty="0">
                <a:solidFill>
                  <a:srgbClr val="7030A0"/>
                </a:solidFill>
                <a:latin typeface="Times New Roman" panose="02020603050405020304" pitchFamily="18" charset="0"/>
                <a:cs typeface="Times New Roman" panose="02020603050405020304" pitchFamily="18" charset="0"/>
              </a:rPr>
              <a:t>江苏路网</a:t>
            </a:r>
            <a:r>
              <a:rPr lang="zh-CN" altLang="en-US" sz="2000" dirty="0">
                <a:solidFill>
                  <a:srgbClr val="7030A0"/>
                </a:solidFill>
                <a:latin typeface="Times New Roman" panose="02020603050405020304" pitchFamily="18" charset="0"/>
                <a:cs typeface="Times New Roman" panose="02020603050405020304" pitchFamily="18" charset="0"/>
              </a:rPr>
              <a:t>”微信公众号为全省公路出行者提供</a:t>
            </a:r>
            <a:r>
              <a:rPr lang="zh-CN" altLang="en-US" sz="2000" b="1" dirty="0">
                <a:solidFill>
                  <a:srgbClr val="7030A0"/>
                </a:solidFill>
                <a:latin typeface="Times New Roman" panose="02020603050405020304" pitchFamily="18" charset="0"/>
                <a:cs typeface="Times New Roman" panose="02020603050405020304" pitchFamily="18" charset="0"/>
              </a:rPr>
              <a:t>实时路况直播</a:t>
            </a:r>
            <a:r>
              <a:rPr lang="zh-CN" altLang="en-US" sz="2000" dirty="0">
                <a:solidFill>
                  <a:srgbClr val="7030A0"/>
                </a:solidFill>
                <a:latin typeface="Times New Roman" panose="02020603050405020304" pitchFamily="18" charset="0"/>
                <a:cs typeface="Times New Roman" panose="02020603050405020304" pitchFamily="18" charset="0"/>
              </a:rPr>
              <a:t>。</a:t>
            </a:r>
            <a:r>
              <a:rPr lang="zh-CN" altLang="en-US" sz="2000" b="1" dirty="0">
                <a:solidFill>
                  <a:srgbClr val="7030A0"/>
                </a:solidFill>
                <a:latin typeface="Times New Roman" panose="02020603050405020304" pitchFamily="18" charset="0"/>
                <a:cs typeface="Times New Roman" panose="02020603050405020304" pitchFamily="18" charset="0"/>
              </a:rPr>
              <a:t>蓝色</a:t>
            </a:r>
            <a:r>
              <a:rPr lang="zh-CN" altLang="en-US" sz="2000" dirty="0">
                <a:solidFill>
                  <a:srgbClr val="7030A0"/>
                </a:solidFill>
                <a:latin typeface="Times New Roman" panose="02020603050405020304" pitchFamily="18" charset="0"/>
                <a:cs typeface="Times New Roman" panose="02020603050405020304" pitchFamily="18" charset="0"/>
              </a:rPr>
              <a:t>代表普通国省道视频，</a:t>
            </a:r>
            <a:r>
              <a:rPr lang="zh-CN" altLang="en-US" sz="2000" b="1" dirty="0">
                <a:solidFill>
                  <a:srgbClr val="7030A0"/>
                </a:solidFill>
                <a:latin typeface="Times New Roman" panose="02020603050405020304" pitchFamily="18" charset="0"/>
                <a:cs typeface="Times New Roman" panose="02020603050405020304" pitchFamily="18" charset="0"/>
              </a:rPr>
              <a:t>紫色</a:t>
            </a:r>
            <a:r>
              <a:rPr lang="zh-CN" altLang="en-US" sz="2000" dirty="0">
                <a:solidFill>
                  <a:srgbClr val="7030A0"/>
                </a:solidFill>
                <a:latin typeface="Times New Roman" panose="02020603050405020304" pitchFamily="18" charset="0"/>
                <a:cs typeface="Times New Roman" panose="02020603050405020304" pitchFamily="18" charset="0"/>
              </a:rPr>
              <a:t>代表高速公路视频。平台同步提供全省路网施工信息、交通事故，以及服务区、停车区、渡口等实时信息。</a:t>
            </a:r>
          </a:p>
        </p:txBody>
      </p:sp>
      <p:sp>
        <p:nvSpPr>
          <p:cNvPr id="8" name="矩形 7"/>
          <p:cNvSpPr/>
          <p:nvPr/>
        </p:nvSpPr>
        <p:spPr>
          <a:xfrm>
            <a:off x="298024" y="5027592"/>
            <a:ext cx="11509277" cy="1676677"/>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a:solidFill>
                  <a:srgbClr val="7030A0"/>
                </a:solidFill>
                <a:latin typeface="Times New Roman" panose="02020603050405020304" pitchFamily="18" charset="0"/>
                <a:cs typeface="Times New Roman" panose="02020603050405020304" pitchFamily="18" charset="0"/>
              </a:rPr>
              <a:t>此外，公众还可通过道路</a:t>
            </a:r>
            <a:r>
              <a:rPr lang="zh-CN" altLang="en-US" sz="2000" b="1" dirty="0">
                <a:solidFill>
                  <a:srgbClr val="7030A0"/>
                </a:solidFill>
                <a:latin typeface="Times New Roman" panose="02020603050405020304" pitchFamily="18" charset="0"/>
                <a:cs typeface="Times New Roman" panose="02020603050405020304" pitchFamily="18" charset="0"/>
              </a:rPr>
              <a:t>可变情报板</a:t>
            </a:r>
            <a:r>
              <a:rPr lang="zh-CN" altLang="en-US" sz="2000" dirty="0">
                <a:solidFill>
                  <a:srgbClr val="7030A0"/>
                </a:solidFill>
                <a:latin typeface="Times New Roman" panose="02020603050405020304" pitchFamily="18" charset="0"/>
                <a:cs typeface="Times New Roman" panose="02020603050405020304" pitchFamily="18" charset="0"/>
              </a:rPr>
              <a:t>、江苏交通</a:t>
            </a:r>
            <a:r>
              <a:rPr lang="zh-CN" altLang="en-US" sz="2000" b="1" dirty="0">
                <a:solidFill>
                  <a:srgbClr val="7030A0"/>
                </a:solidFill>
                <a:latin typeface="Times New Roman" panose="02020603050405020304" pitchFamily="18" charset="0"/>
                <a:cs typeface="Times New Roman" panose="02020603050405020304" pitchFamily="18" charset="0"/>
              </a:rPr>
              <a:t>广播网</a:t>
            </a:r>
            <a:r>
              <a:rPr lang="zh-CN" altLang="en-US" sz="2000" dirty="0">
                <a:solidFill>
                  <a:srgbClr val="7030A0"/>
                </a:solidFill>
                <a:latin typeface="Times New Roman" panose="02020603050405020304" pitchFamily="18" charset="0"/>
                <a:cs typeface="Times New Roman" panose="02020603050405020304" pitchFamily="18" charset="0"/>
              </a:rPr>
              <a:t>、江苏交通</a:t>
            </a:r>
            <a:r>
              <a:rPr lang="zh-CN" altLang="en-US" sz="2000" b="1" dirty="0">
                <a:solidFill>
                  <a:srgbClr val="7030A0"/>
                </a:solidFill>
                <a:latin typeface="Times New Roman" panose="02020603050405020304" pitchFamily="18" charset="0"/>
                <a:cs typeface="Times New Roman" panose="02020603050405020304" pitchFamily="18" charset="0"/>
              </a:rPr>
              <a:t>出行网</a:t>
            </a:r>
            <a:r>
              <a:rPr lang="zh-CN" altLang="en-US" sz="2000" dirty="0">
                <a:solidFill>
                  <a:srgbClr val="7030A0"/>
                </a:solidFill>
                <a:latin typeface="Times New Roman" panose="02020603050405020304" pitchFamily="18" charset="0"/>
                <a:cs typeface="Times New Roman" panose="02020603050405020304" pitchFamily="18" charset="0"/>
              </a:rPr>
              <a:t>等了解路况信息。流量高峰时段及时更新发布全省路网运行状况，将道路突发事件信息通过</a:t>
            </a:r>
            <a:r>
              <a:rPr lang="zh-CN" altLang="en-US" sz="2000" b="1" dirty="0">
                <a:solidFill>
                  <a:srgbClr val="7030A0"/>
                </a:solidFill>
                <a:latin typeface="Times New Roman" panose="02020603050405020304" pitchFamily="18" charset="0"/>
                <a:cs typeface="Times New Roman" panose="02020603050405020304" pitchFamily="18" charset="0"/>
              </a:rPr>
              <a:t>导航软件</a:t>
            </a:r>
            <a:r>
              <a:rPr lang="zh-CN" altLang="en-US" sz="2000" dirty="0">
                <a:solidFill>
                  <a:srgbClr val="7030A0"/>
                </a:solidFill>
                <a:latin typeface="Times New Roman" panose="02020603050405020304" pitchFamily="18" charset="0"/>
                <a:cs typeface="Times New Roman" panose="02020603050405020304" pitchFamily="18" charset="0"/>
              </a:rPr>
              <a:t>发布，支持这些平台调优调精导航线路，为公众规划更加合理的出行路线。</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027782" y="339364"/>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2</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、提前准备，快捷出行</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750533" y="1004594"/>
            <a:ext cx="11012378" cy="1200329"/>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smtClean="0">
                <a:solidFill>
                  <a:srgbClr val="7030A0"/>
                </a:solidFill>
                <a:latin typeface="Times New Roman" panose="02020603050405020304" pitchFamily="18" charset="0"/>
                <a:cs typeface="Times New Roman" panose="02020603050405020304" pitchFamily="18" charset="0"/>
              </a:rPr>
              <a:t>出行前</a:t>
            </a:r>
            <a:r>
              <a:rPr lang="zh-CN" altLang="en-US" sz="2000" b="1" dirty="0" smtClean="0">
                <a:solidFill>
                  <a:srgbClr val="7030A0"/>
                </a:solidFill>
                <a:latin typeface="Times New Roman" panose="02020603050405020304" pitchFamily="18" charset="0"/>
                <a:cs typeface="Times New Roman" panose="02020603050405020304" pitchFamily="18" charset="0"/>
              </a:rPr>
              <a:t>检查</a:t>
            </a:r>
            <a:r>
              <a:rPr lang="zh-CN" altLang="en-US" sz="2000" b="1" dirty="0">
                <a:solidFill>
                  <a:srgbClr val="7030A0"/>
                </a:solidFill>
                <a:latin typeface="Times New Roman" panose="02020603050405020304" pitchFamily="18" charset="0"/>
                <a:cs typeface="Times New Roman" panose="02020603050405020304" pitchFamily="18" charset="0"/>
              </a:rPr>
              <a:t>车辆状况</a:t>
            </a:r>
            <a:r>
              <a:rPr lang="zh-CN" altLang="en-US" sz="2000" dirty="0">
                <a:solidFill>
                  <a:srgbClr val="7030A0"/>
                </a:solidFill>
                <a:latin typeface="Times New Roman" panose="02020603050405020304" pitchFamily="18" charset="0"/>
                <a:cs typeface="Times New Roman" panose="02020603050405020304" pitchFamily="18" charset="0"/>
              </a:rPr>
              <a:t>，提前为爱车加满油，新能源汽车建议提前</a:t>
            </a:r>
            <a:r>
              <a:rPr lang="zh-CN" altLang="en-US" sz="2000" b="1" dirty="0">
                <a:solidFill>
                  <a:srgbClr val="7030A0"/>
                </a:solidFill>
                <a:latin typeface="Times New Roman" panose="02020603050405020304" pitchFamily="18" charset="0"/>
                <a:cs typeface="Times New Roman" panose="02020603050405020304" pitchFamily="18" charset="0"/>
              </a:rPr>
              <a:t>充满电量</a:t>
            </a:r>
            <a:r>
              <a:rPr lang="zh-CN" altLang="en-US" sz="2000" dirty="0">
                <a:solidFill>
                  <a:srgbClr val="7030A0"/>
                </a:solidFill>
                <a:latin typeface="Times New Roman" panose="02020603050405020304" pitchFamily="18" charset="0"/>
                <a:cs typeface="Times New Roman" panose="02020603050405020304" pitchFamily="18" charset="0"/>
              </a:rPr>
              <a:t>，全省高速公路服务区除</a:t>
            </a:r>
            <a:r>
              <a:rPr lang="en-US" altLang="zh-CN" sz="2000" dirty="0">
                <a:solidFill>
                  <a:srgbClr val="7030A0"/>
                </a:solidFill>
                <a:latin typeface="Times New Roman" panose="02020603050405020304" pitchFamily="18" charset="0"/>
                <a:cs typeface="Times New Roman" panose="02020603050405020304" pitchFamily="18" charset="0"/>
              </a:rPr>
              <a:t>S28</a:t>
            </a:r>
            <a:r>
              <a:rPr lang="zh-CN" altLang="en-US" sz="2000" dirty="0">
                <a:solidFill>
                  <a:srgbClr val="7030A0"/>
                </a:solidFill>
                <a:latin typeface="Times New Roman" panose="02020603050405020304" pitchFamily="18" charset="0"/>
                <a:cs typeface="Times New Roman" panose="02020603050405020304" pitchFamily="18" charset="0"/>
              </a:rPr>
              <a:t>启扬高速海启段袁庄、掘港和吕四港服务区未安装充电桩外，其余均有充电桩</a:t>
            </a:r>
            <a:r>
              <a:rPr lang="zh-CN" altLang="en-US" sz="2000" dirty="0" smtClean="0">
                <a:solidFill>
                  <a:srgbClr val="7030A0"/>
                </a:solidFill>
                <a:latin typeface="Times New Roman" panose="02020603050405020304" pitchFamily="18" charset="0"/>
                <a:cs typeface="Times New Roman" panose="02020603050405020304" pitchFamily="18" charset="0"/>
              </a:rPr>
              <a:t>。</a:t>
            </a:r>
            <a:endParaRPr lang="zh-CN" altLang="en-US" sz="2000" dirty="0">
              <a:solidFill>
                <a:srgbClr val="7030A0"/>
              </a:solidFill>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772963" y="2192784"/>
            <a:ext cx="4989948" cy="4241772"/>
          </a:xfrm>
          <a:prstGeom prst="rect">
            <a:avLst/>
          </a:prstGeom>
          <a:ln>
            <a:solidFill>
              <a:schemeClr val="accent1"/>
            </a:solidFill>
          </a:ln>
        </p:spPr>
      </p:pic>
      <p:sp>
        <p:nvSpPr>
          <p:cNvPr id="2" name="矩形 1"/>
          <p:cNvSpPr/>
          <p:nvPr/>
        </p:nvSpPr>
        <p:spPr>
          <a:xfrm>
            <a:off x="750533" y="2129161"/>
            <a:ext cx="6022430" cy="4524315"/>
          </a:xfrm>
          <a:prstGeom prst="rect">
            <a:avLst/>
          </a:prstGeom>
        </p:spPr>
        <p:txBody>
          <a:bodyPr wrap="square">
            <a:spAutoFit/>
          </a:bodyPr>
          <a:lstStyle/>
          <a:p>
            <a:pPr>
              <a:lnSpc>
                <a:spcPct val="180000"/>
              </a:lnSpc>
            </a:pPr>
            <a:r>
              <a:rPr lang="zh-CN" altLang="en-US" sz="2000" dirty="0" smtClean="0">
                <a:solidFill>
                  <a:srgbClr val="7030A0"/>
                </a:solidFill>
                <a:latin typeface="Times New Roman" panose="02020603050405020304" pitchFamily="18" charset="0"/>
                <a:cs typeface="Times New Roman" panose="02020603050405020304" pitchFamily="18" charset="0"/>
              </a:rPr>
              <a:t>        </a:t>
            </a:r>
            <a:r>
              <a:rPr lang="zh-CN" altLang="en-US" sz="2000" b="1" dirty="0">
                <a:solidFill>
                  <a:srgbClr val="7030A0"/>
                </a:solidFill>
                <a:latin typeface="Times New Roman" panose="02020603050405020304" pitchFamily="18" charset="0"/>
                <a:cs typeface="Times New Roman" panose="02020603050405020304" pitchFamily="18" charset="0"/>
              </a:rPr>
              <a:t>危化品车辆</a:t>
            </a:r>
            <a:r>
              <a:rPr lang="zh-CN" altLang="en-US" sz="2000" dirty="0">
                <a:solidFill>
                  <a:srgbClr val="7030A0"/>
                </a:solidFill>
                <a:latin typeface="Times New Roman" panose="02020603050405020304" pitchFamily="18" charset="0"/>
                <a:cs typeface="Times New Roman" panose="02020603050405020304" pitchFamily="18" charset="0"/>
              </a:rPr>
              <a:t>和</a:t>
            </a:r>
            <a:r>
              <a:rPr lang="zh-CN" altLang="en-US" sz="2000" b="1" dirty="0">
                <a:solidFill>
                  <a:srgbClr val="7030A0"/>
                </a:solidFill>
                <a:latin typeface="Times New Roman" panose="02020603050405020304" pitchFamily="18" charset="0"/>
                <a:cs typeface="Times New Roman" panose="02020603050405020304" pitchFamily="18" charset="0"/>
              </a:rPr>
              <a:t>大件运输车辆</a:t>
            </a:r>
            <a:r>
              <a:rPr lang="zh-CN" altLang="en-US" sz="2000" dirty="0">
                <a:solidFill>
                  <a:srgbClr val="7030A0"/>
                </a:solidFill>
                <a:latin typeface="Times New Roman" panose="02020603050405020304" pitchFamily="18" charset="0"/>
                <a:cs typeface="Times New Roman" panose="02020603050405020304" pitchFamily="18" charset="0"/>
              </a:rPr>
              <a:t>春节</a:t>
            </a:r>
            <a:r>
              <a:rPr lang="zh-CN" altLang="en-US" sz="2000" dirty="0" smtClean="0">
                <a:solidFill>
                  <a:srgbClr val="7030A0"/>
                </a:solidFill>
                <a:latin typeface="Times New Roman" panose="02020603050405020304" pitchFamily="18" charset="0"/>
                <a:cs typeface="Times New Roman" panose="02020603050405020304" pitchFamily="18" charset="0"/>
              </a:rPr>
              <a:t>期间</a:t>
            </a:r>
            <a:r>
              <a:rPr lang="zh-CN" altLang="en-US" sz="2000" dirty="0">
                <a:solidFill>
                  <a:srgbClr val="7030A0"/>
                </a:solidFill>
                <a:latin typeface="Times New Roman" panose="02020603050405020304" pitchFamily="18" charset="0"/>
                <a:cs typeface="Times New Roman" panose="02020603050405020304" pitchFamily="18" charset="0"/>
              </a:rPr>
              <a:t>需注意</a:t>
            </a:r>
            <a:r>
              <a:rPr lang="zh-CN" altLang="en-US" sz="2000" dirty="0" smtClean="0">
                <a:solidFill>
                  <a:srgbClr val="7030A0"/>
                </a:solidFill>
                <a:latin typeface="Times New Roman" panose="02020603050405020304" pitchFamily="18" charset="0"/>
                <a:cs typeface="Times New Roman" panose="02020603050405020304" pitchFamily="18" charset="0"/>
              </a:rPr>
              <a:t>：</a:t>
            </a:r>
            <a:r>
              <a:rPr lang="zh-CN" altLang="en-US" sz="2000" dirty="0">
                <a:solidFill>
                  <a:srgbClr val="7030A0"/>
                </a:solidFill>
                <a:latin typeface="Times New Roman" panose="02020603050405020304" pitchFamily="18" charset="0"/>
                <a:cs typeface="Times New Roman" panose="02020603050405020304" pitchFamily="18" charset="0"/>
              </a:rPr>
              <a:t>1、提前规划好行车线路。高速公路禁行时，尽量走国省干线公路，避免走农村</a:t>
            </a:r>
            <a:r>
              <a:rPr lang="zh-CN" altLang="en-US" sz="2000" dirty="0" smtClean="0">
                <a:solidFill>
                  <a:srgbClr val="7030A0"/>
                </a:solidFill>
                <a:latin typeface="Times New Roman" panose="02020603050405020304" pitchFamily="18" charset="0"/>
                <a:cs typeface="Times New Roman" panose="02020603050405020304" pitchFamily="18" charset="0"/>
              </a:rPr>
              <a:t>公路；</a:t>
            </a:r>
            <a:r>
              <a:rPr lang="en-US" altLang="zh-CN" sz="2000" dirty="0" smtClean="0">
                <a:solidFill>
                  <a:srgbClr val="7030A0"/>
                </a:solidFill>
                <a:latin typeface="Times New Roman" panose="02020603050405020304" pitchFamily="18" charset="0"/>
                <a:cs typeface="Times New Roman" panose="02020603050405020304" pitchFamily="18" charset="0"/>
              </a:rPr>
              <a:t>2</a:t>
            </a:r>
            <a:r>
              <a:rPr lang="zh-CN" altLang="en-US" sz="2000" dirty="0" smtClean="0">
                <a:solidFill>
                  <a:srgbClr val="7030A0"/>
                </a:solidFill>
                <a:latin typeface="Times New Roman" panose="02020603050405020304" pitchFamily="18" charset="0"/>
                <a:cs typeface="Times New Roman" panose="02020603050405020304" pitchFamily="18" charset="0"/>
              </a:rPr>
              <a:t>、</a:t>
            </a:r>
            <a:r>
              <a:rPr lang="zh-CN" altLang="en-US" sz="2000" dirty="0">
                <a:solidFill>
                  <a:srgbClr val="7030A0"/>
                </a:solidFill>
                <a:latin typeface="Times New Roman" panose="02020603050405020304" pitchFamily="18" charset="0"/>
                <a:cs typeface="Times New Roman" panose="02020603050405020304" pitchFamily="18" charset="0"/>
              </a:rPr>
              <a:t>需要过</a:t>
            </a:r>
            <a:r>
              <a:rPr lang="zh-CN" altLang="en-US" sz="2000" dirty="0" smtClean="0">
                <a:solidFill>
                  <a:srgbClr val="7030A0"/>
                </a:solidFill>
                <a:latin typeface="Times New Roman" panose="02020603050405020304" pitchFamily="18" charset="0"/>
                <a:cs typeface="Times New Roman" panose="02020603050405020304" pitchFamily="18" charset="0"/>
              </a:rPr>
              <a:t>江应提前</a:t>
            </a:r>
            <a:r>
              <a:rPr lang="zh-CN" altLang="en-US" sz="2000" dirty="0">
                <a:solidFill>
                  <a:srgbClr val="7030A0"/>
                </a:solidFill>
                <a:latin typeface="Times New Roman" panose="02020603050405020304" pitchFamily="18" charset="0"/>
                <a:cs typeface="Times New Roman" panose="02020603050405020304" pitchFamily="18" charset="0"/>
              </a:rPr>
              <a:t>跟渡运单位联系，提前做好安排</a:t>
            </a:r>
            <a:r>
              <a:rPr lang="zh-CN" altLang="en-US" sz="2000" dirty="0" smtClean="0">
                <a:solidFill>
                  <a:srgbClr val="7030A0"/>
                </a:solidFill>
                <a:latin typeface="Times New Roman" panose="02020603050405020304" pitchFamily="18" charset="0"/>
                <a:cs typeface="Times New Roman" panose="02020603050405020304" pitchFamily="18" charset="0"/>
              </a:rPr>
              <a:t>。</a:t>
            </a:r>
            <a:endParaRPr lang="en-US" altLang="zh-CN" sz="2000" dirty="0" smtClean="0">
              <a:solidFill>
                <a:srgbClr val="7030A0"/>
              </a:solidFill>
              <a:latin typeface="Times New Roman" panose="02020603050405020304" pitchFamily="18" charset="0"/>
              <a:cs typeface="Times New Roman" panose="02020603050405020304" pitchFamily="18" charset="0"/>
            </a:endParaRPr>
          </a:p>
          <a:p>
            <a:pPr>
              <a:lnSpc>
                <a:spcPct val="180000"/>
              </a:lnSpc>
            </a:pPr>
            <a:r>
              <a:rPr lang="zh-CN" altLang="en-US" sz="2000" dirty="0" smtClean="0">
                <a:solidFill>
                  <a:srgbClr val="7030A0"/>
                </a:solidFill>
                <a:latin typeface="Times New Roman" panose="02020603050405020304" pitchFamily="18" charset="0"/>
                <a:cs typeface="Times New Roman" panose="02020603050405020304" pitchFamily="18" charset="0"/>
              </a:rPr>
              <a:t>        同时</a:t>
            </a:r>
            <a:r>
              <a:rPr lang="zh-CN" altLang="en-US" sz="2000" dirty="0">
                <a:solidFill>
                  <a:srgbClr val="7030A0"/>
                </a:solidFill>
                <a:latin typeface="Times New Roman" panose="02020603050405020304" pitchFamily="18" charset="0"/>
                <a:cs typeface="Times New Roman" panose="02020603050405020304" pitchFamily="18" charset="0"/>
              </a:rPr>
              <a:t>，出行前可携带</a:t>
            </a:r>
            <a:r>
              <a:rPr lang="zh-CN" altLang="en-US" sz="2000" b="1" dirty="0">
                <a:solidFill>
                  <a:srgbClr val="7030A0"/>
                </a:solidFill>
                <a:latin typeface="Times New Roman" panose="02020603050405020304" pitchFamily="18" charset="0"/>
                <a:cs typeface="Times New Roman" panose="02020603050405020304" pitchFamily="18" charset="0"/>
              </a:rPr>
              <a:t>防滑链</a:t>
            </a:r>
            <a:r>
              <a:rPr lang="zh-CN" altLang="en-US" sz="2000" dirty="0">
                <a:solidFill>
                  <a:srgbClr val="7030A0"/>
                </a:solidFill>
                <a:latin typeface="Times New Roman" panose="02020603050405020304" pitchFamily="18" charset="0"/>
                <a:cs typeface="Times New Roman" panose="02020603050405020304" pitchFamily="18" charset="0"/>
              </a:rPr>
              <a:t>、</a:t>
            </a:r>
            <a:r>
              <a:rPr lang="zh-CN" altLang="en-US" sz="2000" b="1" dirty="0">
                <a:solidFill>
                  <a:srgbClr val="7030A0"/>
                </a:solidFill>
                <a:latin typeface="Times New Roman" panose="02020603050405020304" pitchFamily="18" charset="0"/>
                <a:cs typeface="Times New Roman" panose="02020603050405020304" pitchFamily="18" charset="0"/>
              </a:rPr>
              <a:t>硬木块</a:t>
            </a:r>
            <a:r>
              <a:rPr lang="zh-CN" altLang="en-US" sz="2000" dirty="0">
                <a:solidFill>
                  <a:srgbClr val="7030A0"/>
                </a:solidFill>
                <a:latin typeface="Times New Roman" panose="02020603050405020304" pitchFamily="18" charset="0"/>
                <a:cs typeface="Times New Roman" panose="02020603050405020304" pitchFamily="18" charset="0"/>
              </a:rPr>
              <a:t>、废旧纸箱等物品，以备车辆在冰雪路面遇到轮胎打滑等紧急情况下使用。在低温天气应该及时更换或加注</a:t>
            </a:r>
            <a:r>
              <a:rPr lang="zh-CN" altLang="en-US" sz="2000" b="1" dirty="0">
                <a:solidFill>
                  <a:srgbClr val="7030A0"/>
                </a:solidFill>
                <a:latin typeface="Times New Roman" panose="02020603050405020304" pitchFamily="18" charset="0"/>
                <a:cs typeface="Times New Roman" panose="02020603050405020304" pitchFamily="18" charset="0"/>
              </a:rPr>
              <a:t>防冻液</a:t>
            </a:r>
            <a:r>
              <a:rPr lang="zh-CN" altLang="en-US" sz="2000" dirty="0">
                <a:solidFill>
                  <a:srgbClr val="7030A0"/>
                </a:solidFill>
                <a:latin typeface="Times New Roman" panose="02020603050405020304" pitchFamily="18" charset="0"/>
                <a:cs typeface="Times New Roman" panose="02020603050405020304" pitchFamily="18" charset="0"/>
              </a:rPr>
              <a:t>，预防水箱冻裂</a:t>
            </a:r>
            <a:r>
              <a:rPr lang="zh-CN" altLang="en-US" sz="2000" dirty="0" smtClean="0">
                <a:solidFill>
                  <a:srgbClr val="7030A0"/>
                </a:solidFill>
                <a:latin typeface="Times New Roman" panose="02020603050405020304" pitchFamily="18" charset="0"/>
                <a:cs typeface="Times New Roman" panose="02020603050405020304" pitchFamily="18" charset="0"/>
              </a:rPr>
              <a:t>。</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5" name="文本框 4"/>
          <p:cNvSpPr txBox="1"/>
          <p:nvPr/>
        </p:nvSpPr>
        <p:spPr>
          <a:xfrm>
            <a:off x="1097546" y="339364"/>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、遵守规则，安全出行</a:t>
            </a:r>
          </a:p>
        </p:txBody>
      </p:sp>
      <p:sp>
        <p:nvSpPr>
          <p:cNvPr id="7" name="矩形 6">
            <a:extLst>
              <a:ext uri="{FF2B5EF4-FFF2-40B4-BE49-F238E27FC236}">
                <a16:creationId xmlns:a16="http://schemas.microsoft.com/office/drawing/2014/main" id="{E93DAC11-D2D4-465E-8B6D-93245F5F0DB3}"/>
              </a:ext>
            </a:extLst>
          </p:cNvPr>
          <p:cNvSpPr/>
          <p:nvPr/>
        </p:nvSpPr>
        <p:spPr>
          <a:xfrm>
            <a:off x="5202053" y="4179308"/>
            <a:ext cx="6498511" cy="2554545"/>
          </a:xfrm>
          <a:prstGeom prst="rect">
            <a:avLst/>
          </a:prstGeom>
        </p:spPr>
        <p:txBody>
          <a:bodyPr vert="horz" wrap="square">
            <a:spAutoFit/>
          </a:bodyPr>
          <a:lstStyle/>
          <a:p>
            <a:pPr indent="479964" algn="just" defTabSz="960919">
              <a:lnSpc>
                <a:spcPct val="160000"/>
              </a:lnSpc>
            </a:pPr>
            <a:r>
              <a:rPr lang="zh-CN" altLang="en-US" sz="2000" kern="100" dirty="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 驾乘人员在出行途中要遵守交通规则，系好安全带，按照交通标志行驶，养成良好的驾驶习惯，保持安全速度平稳驾驶，不要来回并</a:t>
            </a:r>
            <a:r>
              <a:rPr lang="zh-CN" altLang="en-US" sz="2000" kern="100" dirty="0" smtClean="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线。</a:t>
            </a:r>
            <a:r>
              <a:rPr lang="zh-CN" altLang="en-US" sz="2000" kern="100" dirty="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严禁违通标志，提前变道。途经普通国省道或者农村公路平交道口要注意观察，防止撞上突然出现的行人或者电动自行车。</a:t>
            </a:r>
          </a:p>
        </p:txBody>
      </p:sp>
      <p:sp>
        <p:nvSpPr>
          <p:cNvPr id="8" name="矩形 7"/>
          <p:cNvSpPr/>
          <p:nvPr/>
        </p:nvSpPr>
        <p:spPr>
          <a:xfrm>
            <a:off x="5202053" y="820771"/>
            <a:ext cx="6631881" cy="3539430"/>
          </a:xfrm>
          <a:prstGeom prst="rect">
            <a:avLst/>
          </a:prstGeom>
        </p:spPr>
        <p:txBody>
          <a:bodyPr wrap="square">
            <a:spAutoFit/>
          </a:bodyPr>
          <a:lstStyle/>
          <a:p>
            <a:pPr indent="479964" algn="just" defTabSz="960919">
              <a:lnSpc>
                <a:spcPct val="160000"/>
              </a:lnSpc>
            </a:pPr>
            <a:r>
              <a:rPr lang="zh-CN" altLang="en-US" sz="2000" kern="100" dirty="0" smtClean="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春节期间</a:t>
            </a:r>
            <a:r>
              <a:rPr lang="zh-CN" altLang="en-US" sz="2000" kern="100" dirty="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，高速公路在全路网</a:t>
            </a:r>
            <a:r>
              <a:rPr lang="zh-CN" altLang="en-US" sz="2000" kern="100" dirty="0" smtClean="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设置</a:t>
            </a:r>
            <a:r>
              <a:rPr lang="en-US" altLang="zh-CN" sz="2000" kern="100" dirty="0" smtClean="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40</a:t>
            </a:r>
            <a:r>
              <a:rPr lang="zh-CN" altLang="en-US" sz="2000" kern="100" dirty="0" smtClean="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个</a:t>
            </a:r>
            <a:r>
              <a:rPr lang="zh-CN" altLang="en-US" sz="2000" kern="100" dirty="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事故快处理赔服务点，方便快速处理轻微事故，用户可通过关注“江苏高速</a:t>
            </a:r>
            <a:r>
              <a:rPr lang="en-US" altLang="zh-CN" sz="2000" kern="100" dirty="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96777”</a:t>
            </a:r>
            <a:r>
              <a:rPr lang="zh-CN" altLang="en-US" sz="2000" kern="100" dirty="0">
                <a:solidFill>
                  <a:srgbClr val="7030A0"/>
                </a:solidFill>
                <a:latin typeface="Times New Roman" panose="02020603050405020304" pitchFamily="18" charset="0"/>
                <a:ea typeface="微软雅黑" panose="020B0503020204020204" pitchFamily="34" charset="-122"/>
                <a:cs typeface="Times New Roman" panose="02020603050405020304" pitchFamily="18" charset="0"/>
              </a:rPr>
              <a:t>微信公众号，进行快处点查询。并在“江苏高速”微信公众号上推出“事故快处”线上服务，实现了救援线上申请，信息线上共享，责任线上认定功能。同时，高速公路服务区警务站在节假日期间将加大涉车涉路违法犯罪行为查处打击力度。</a:t>
            </a:r>
          </a:p>
        </p:txBody>
      </p:sp>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l="12656" r="5725"/>
          <a:stretch/>
        </p:blipFill>
        <p:spPr>
          <a:xfrm>
            <a:off x="159798" y="995138"/>
            <a:ext cx="4978468" cy="5676571"/>
          </a:xfrm>
          <a:prstGeom prst="rect">
            <a:avLst/>
          </a:prstGeom>
          <a:ln>
            <a:solidFill>
              <a:schemeClr val="accent1"/>
            </a:solidFill>
          </a:ln>
        </p:spPr>
      </p:pic>
    </p:spTree>
    <p:extLst>
      <p:ext uri="{BB962C8B-B14F-4D97-AF65-F5344CB8AC3E}">
        <p14:creationId xmlns:p14="http://schemas.microsoft.com/office/powerpoint/2010/main" val="3226550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2" name="矩形 1"/>
          <p:cNvSpPr/>
          <p:nvPr/>
        </p:nvSpPr>
        <p:spPr>
          <a:xfrm>
            <a:off x="4236953" y="171487"/>
            <a:ext cx="2954655" cy="461665"/>
          </a:xfrm>
          <a:prstGeom prst="rect">
            <a:avLst/>
          </a:prstGeom>
          <a:solidFill>
            <a:schemeClr val="accent2"/>
          </a:solidFill>
        </p:spPr>
        <p:txBody>
          <a:bodyPr wrap="none">
            <a:spAutoFit/>
          </a:bodyPr>
          <a:lstStyle/>
          <a:p>
            <a:r>
              <a:rPr lang="zh-CN" altLang="en-US" sz="2400" b="1" dirty="0">
                <a:solidFill>
                  <a:schemeClr val="bg1"/>
                </a:solidFill>
              </a:rPr>
              <a:t>事故快处理赔服务点</a:t>
            </a:r>
          </a:p>
        </p:txBody>
      </p:sp>
      <p:graphicFrame>
        <p:nvGraphicFramePr>
          <p:cNvPr id="10" name="表格 9">
            <a:extLst>
              <a:ext uri="{FF2B5EF4-FFF2-40B4-BE49-F238E27FC236}">
                <a16:creationId xmlns:a16="http://schemas.microsoft.com/office/drawing/2014/main" id="{64E56460-B813-48A2-BD04-E883744C54DD}"/>
              </a:ext>
            </a:extLst>
          </p:cNvPr>
          <p:cNvGraphicFramePr>
            <a:graphicFrameLocks noGrp="1"/>
          </p:cNvGraphicFramePr>
          <p:nvPr>
            <p:extLst>
              <p:ext uri="{D42A27DB-BD31-4B8C-83A1-F6EECF244321}">
                <p14:modId xmlns:p14="http://schemas.microsoft.com/office/powerpoint/2010/main" val="1028276925"/>
              </p:ext>
            </p:extLst>
          </p:nvPr>
        </p:nvGraphicFramePr>
        <p:xfrm>
          <a:off x="772761" y="819992"/>
          <a:ext cx="11102884" cy="5864892"/>
        </p:xfrm>
        <a:graphic>
          <a:graphicData uri="http://schemas.openxmlformats.org/drawingml/2006/table">
            <a:tbl>
              <a:tblPr firstRow="1" firstCol="1" bandRow="1">
                <a:tableStyleId>{72833802-FEF1-4C79-8D5D-14CF1EAF98D9}</a:tableStyleId>
              </a:tblPr>
              <a:tblGrid>
                <a:gridCol w="907759">
                  <a:extLst>
                    <a:ext uri="{9D8B030D-6E8A-4147-A177-3AD203B41FA5}">
                      <a16:colId xmlns:a16="http://schemas.microsoft.com/office/drawing/2014/main" val="878586728"/>
                    </a:ext>
                  </a:extLst>
                </a:gridCol>
                <a:gridCol w="1101717">
                  <a:extLst>
                    <a:ext uri="{9D8B030D-6E8A-4147-A177-3AD203B41FA5}">
                      <a16:colId xmlns:a16="http://schemas.microsoft.com/office/drawing/2014/main" val="2826635142"/>
                    </a:ext>
                  </a:extLst>
                </a:gridCol>
                <a:gridCol w="2675924">
                  <a:extLst>
                    <a:ext uri="{9D8B030D-6E8A-4147-A177-3AD203B41FA5}">
                      <a16:colId xmlns:a16="http://schemas.microsoft.com/office/drawing/2014/main" val="1463402753"/>
                    </a:ext>
                  </a:extLst>
                </a:gridCol>
                <a:gridCol w="6417484">
                  <a:extLst>
                    <a:ext uri="{9D8B030D-6E8A-4147-A177-3AD203B41FA5}">
                      <a16:colId xmlns:a16="http://schemas.microsoft.com/office/drawing/2014/main" val="1981719996"/>
                    </a:ext>
                  </a:extLst>
                </a:gridCol>
              </a:tblGrid>
              <a:tr h="266586">
                <a:tc>
                  <a:txBody>
                    <a:bodyPr/>
                    <a:lstStyle/>
                    <a:p>
                      <a:pPr algn="ctr">
                        <a:lnSpc>
                          <a:spcPts val="1900"/>
                        </a:lnSpc>
                      </a:pPr>
                      <a:r>
                        <a:rPr lang="zh-CN" sz="1600" kern="0" dirty="0">
                          <a:solidFill>
                            <a:schemeClr val="tx1"/>
                          </a:solidFill>
                          <a:effectLst/>
                        </a:rPr>
                        <a:t>序号</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tc>
                  <a:txBody>
                    <a:bodyPr/>
                    <a:lstStyle/>
                    <a:p>
                      <a:pPr algn="ctr">
                        <a:lnSpc>
                          <a:spcPts val="1900"/>
                        </a:lnSpc>
                      </a:pPr>
                      <a:r>
                        <a:rPr lang="zh-CN" sz="1600" kern="0" dirty="0">
                          <a:solidFill>
                            <a:schemeClr val="tx1"/>
                          </a:solidFill>
                          <a:effectLst/>
                        </a:rPr>
                        <a:t>地市</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tc>
                  <a:txBody>
                    <a:bodyPr/>
                    <a:lstStyle/>
                    <a:p>
                      <a:pPr algn="ctr">
                        <a:lnSpc>
                          <a:spcPts val="1900"/>
                        </a:lnSpc>
                      </a:pPr>
                      <a:r>
                        <a:rPr lang="zh-CN" sz="1600" kern="0" dirty="0">
                          <a:solidFill>
                            <a:schemeClr val="tx1"/>
                          </a:solidFill>
                          <a:effectLst/>
                        </a:rPr>
                        <a:t>路段</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tc>
                  <a:txBody>
                    <a:bodyPr/>
                    <a:lstStyle/>
                    <a:p>
                      <a:pPr algn="ctr">
                        <a:lnSpc>
                          <a:spcPts val="1900"/>
                        </a:lnSpc>
                      </a:pPr>
                      <a:r>
                        <a:rPr lang="zh-CN" sz="1600" kern="0" dirty="0">
                          <a:solidFill>
                            <a:schemeClr val="tx1"/>
                          </a:solidFill>
                          <a:effectLst/>
                        </a:rPr>
                        <a:t>地址</a:t>
                      </a:r>
                      <a:r>
                        <a:rPr lang="en-US" sz="1600" kern="0" dirty="0">
                          <a:solidFill>
                            <a:schemeClr val="tx1"/>
                          </a:solidFill>
                          <a:effectLst/>
                        </a:rPr>
                        <a:t>(</a:t>
                      </a:r>
                      <a:r>
                        <a:rPr lang="zh-CN" sz="1600" kern="0" dirty="0">
                          <a:solidFill>
                            <a:schemeClr val="tx1"/>
                          </a:solidFill>
                          <a:effectLst/>
                        </a:rPr>
                        <a:t>详细地址</a:t>
                      </a:r>
                      <a:r>
                        <a:rPr lang="en-US" sz="1600" kern="0" dirty="0">
                          <a:solidFill>
                            <a:schemeClr val="tx1"/>
                          </a:solidFill>
                          <a:effectLst/>
                        </a:rPr>
                        <a:t>)</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extLst>
                  <a:ext uri="{0D108BD9-81ED-4DB2-BD59-A6C34878D82A}">
                    <a16:rowId xmlns:a16="http://schemas.microsoft.com/office/drawing/2014/main" val="1820945364"/>
                  </a:ext>
                </a:extLst>
              </a:tr>
              <a:tr h="266586">
                <a:tc>
                  <a:txBody>
                    <a:bodyPr/>
                    <a:lstStyle/>
                    <a:p>
                      <a:pPr algn="ctr">
                        <a:lnSpc>
                          <a:spcPts val="1900"/>
                        </a:lnSpc>
                      </a:pPr>
                      <a:r>
                        <a:rPr lang="en-US" sz="1600" kern="0" dirty="0">
                          <a:effectLst/>
                        </a:rPr>
                        <a:t>1</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南京</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G42</a:t>
                      </a:r>
                      <a:r>
                        <a:rPr lang="zh-CN" sz="1600" kern="0" dirty="0">
                          <a:effectLst/>
                        </a:rPr>
                        <a:t>沪蓉高速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玄武区柳营</a:t>
                      </a:r>
                      <a:r>
                        <a:rPr lang="en-US" sz="1600" kern="0" dirty="0">
                          <a:effectLst/>
                        </a:rPr>
                        <a:t>105</a:t>
                      </a:r>
                      <a:r>
                        <a:rPr lang="zh-CN" sz="1600" kern="0" dirty="0">
                          <a:effectLst/>
                        </a:rPr>
                        <a:t>号（沪宁高速连接线）</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89359691"/>
                  </a:ext>
                </a:extLst>
              </a:tr>
              <a:tr h="266586">
                <a:tc>
                  <a:txBody>
                    <a:bodyPr/>
                    <a:lstStyle/>
                    <a:p>
                      <a:pPr algn="ctr">
                        <a:lnSpc>
                          <a:spcPts val="1900"/>
                        </a:lnSpc>
                      </a:pPr>
                      <a:r>
                        <a:rPr lang="en-US" sz="1600" kern="0" dirty="0">
                          <a:effectLst/>
                        </a:rPr>
                        <a:t>2</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a:effectLst/>
                        </a:rPr>
                        <a:t>南京</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G36</a:t>
                      </a:r>
                      <a:r>
                        <a:rPr lang="zh-CN" sz="1600" kern="0" dirty="0">
                          <a:effectLst/>
                        </a:rPr>
                        <a:t>宁洛高速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栖霞区长江二桥收费站西侧大院</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374241900"/>
                  </a:ext>
                </a:extLst>
              </a:tr>
              <a:tr h="266586">
                <a:tc>
                  <a:txBody>
                    <a:bodyPr/>
                    <a:lstStyle/>
                    <a:p>
                      <a:pPr algn="ctr">
                        <a:lnSpc>
                          <a:spcPts val="1900"/>
                        </a:lnSpc>
                      </a:pPr>
                      <a:r>
                        <a:rPr lang="en-US" sz="1600" kern="0" dirty="0">
                          <a:effectLst/>
                        </a:rPr>
                        <a:t>3</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南京</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G2503</a:t>
                      </a:r>
                      <a:r>
                        <a:rPr lang="zh-CN" sz="1600" kern="0" dirty="0">
                          <a:effectLst/>
                        </a:rPr>
                        <a:t>南京绕越高速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浦口区高旺街道长江三桥南向北服务区内</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269097688"/>
                  </a:ext>
                </a:extLst>
              </a:tr>
              <a:tr h="266586">
                <a:tc>
                  <a:txBody>
                    <a:bodyPr/>
                    <a:lstStyle/>
                    <a:p>
                      <a:pPr algn="ctr">
                        <a:lnSpc>
                          <a:spcPts val="1900"/>
                        </a:lnSpc>
                      </a:pPr>
                      <a:r>
                        <a:rPr lang="en-US" sz="1600" kern="0" dirty="0">
                          <a:effectLst/>
                        </a:rPr>
                        <a:t>4</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rPr>
                        <a:t>南京</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G40</a:t>
                      </a:r>
                      <a:r>
                        <a:rPr lang="zh-CN" sz="1600" kern="0" dirty="0">
                          <a:effectLst/>
                        </a:rPr>
                        <a:t>沪陕高速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六合区长芦街道常家营西</a:t>
                      </a:r>
                      <a:r>
                        <a:rPr lang="en-US" sz="1600" kern="0" dirty="0">
                          <a:effectLst/>
                        </a:rPr>
                        <a:t>1</a:t>
                      </a:r>
                      <a:r>
                        <a:rPr lang="zh-CN" sz="1600" kern="0" dirty="0">
                          <a:effectLst/>
                        </a:rPr>
                        <a:t>号</a:t>
                      </a:r>
                      <a:r>
                        <a:rPr lang="en-US" sz="1600" kern="0" dirty="0">
                          <a:effectLst/>
                        </a:rPr>
                        <a:t>(</a:t>
                      </a:r>
                      <a:r>
                        <a:rPr lang="zh-CN" sz="1600" kern="0" dirty="0">
                          <a:effectLst/>
                        </a:rPr>
                        <a:t>二桥高速六合出口</a:t>
                      </a:r>
                      <a:r>
                        <a:rPr lang="en-US" sz="1600" kern="0" dirty="0">
                          <a:effectLst/>
                        </a:rPr>
                        <a:t>)</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045049184"/>
                  </a:ext>
                </a:extLst>
              </a:tr>
              <a:tr h="266586">
                <a:tc>
                  <a:txBody>
                    <a:bodyPr/>
                    <a:lstStyle/>
                    <a:p>
                      <a:pPr algn="ctr">
                        <a:lnSpc>
                          <a:spcPts val="1900"/>
                        </a:lnSpc>
                      </a:pPr>
                      <a:r>
                        <a:rPr lang="en-US" sz="1600" kern="0" dirty="0">
                          <a:effectLst/>
                        </a:rPr>
                        <a:t>5</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无锡</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G2</a:t>
                      </a:r>
                      <a:r>
                        <a:rPr lang="zh-CN" sz="1600" kern="0" dirty="0">
                          <a:effectLst/>
                        </a:rPr>
                        <a:t>京沪高速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江阴市云南路</a:t>
                      </a:r>
                      <a:r>
                        <a:rPr lang="en-US" sz="1600" kern="0" dirty="0">
                          <a:effectLst/>
                        </a:rPr>
                        <a:t>1115</a:t>
                      </a:r>
                      <a:r>
                        <a:rPr lang="zh-CN" sz="1600" kern="0" dirty="0" smtClean="0">
                          <a:effectLst/>
                        </a:rPr>
                        <a:t>号</a:t>
                      </a:r>
                      <a:r>
                        <a:rPr lang="zh-CN" altLang="en-US" sz="1600" kern="0" dirty="0" smtClean="0">
                          <a:effectLst/>
                        </a:rPr>
                        <a:t>（江阴南事故快速处理点）</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072055518"/>
                  </a:ext>
                </a:extLst>
              </a:tr>
              <a:tr h="266586">
                <a:tc>
                  <a:txBody>
                    <a:bodyPr/>
                    <a:lstStyle/>
                    <a:p>
                      <a:pPr algn="ctr">
                        <a:lnSpc>
                          <a:spcPts val="1900"/>
                        </a:lnSpc>
                      </a:pPr>
                      <a:r>
                        <a:rPr lang="en-US" sz="1600" kern="0" dirty="0">
                          <a:effectLst/>
                        </a:rPr>
                        <a:t>6</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a:effectLst/>
                        </a:rPr>
                        <a:t>无锡</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G42</a:t>
                      </a:r>
                      <a:r>
                        <a:rPr lang="zh-CN" sz="1600" kern="0" dirty="0">
                          <a:effectLst/>
                        </a:rPr>
                        <a:t>沪蓉高速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smtClean="0">
                          <a:effectLst/>
                        </a:rPr>
                        <a:t>无锡</a:t>
                      </a:r>
                      <a:r>
                        <a:rPr lang="zh-CN" sz="1600" kern="0" dirty="0">
                          <a:effectLst/>
                        </a:rPr>
                        <a:t>东收费站</a:t>
                      </a:r>
                      <a:r>
                        <a:rPr lang="zh-CN" sz="1600" kern="0" dirty="0" smtClean="0">
                          <a:effectLst/>
                        </a:rPr>
                        <a:t>旁</a:t>
                      </a:r>
                      <a:r>
                        <a:rPr lang="zh-CN" altLang="en-US" sz="1600" kern="0" dirty="0" smtClean="0">
                          <a:effectLst/>
                        </a:rPr>
                        <a:t>（无锡东事故快速处理点）</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937650816"/>
                  </a:ext>
                </a:extLst>
              </a:tr>
              <a:tr h="533172">
                <a:tc>
                  <a:txBody>
                    <a:bodyPr/>
                    <a:lstStyle/>
                    <a:p>
                      <a:pPr algn="ctr">
                        <a:lnSpc>
                          <a:spcPts val="1900"/>
                        </a:lnSpc>
                      </a:pPr>
                      <a:r>
                        <a:rPr lang="en-US" sz="1600" kern="0" dirty="0">
                          <a:effectLst/>
                        </a:rPr>
                        <a:t>7</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无锡</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G4221</a:t>
                      </a:r>
                      <a:r>
                        <a:rPr lang="zh-CN" sz="1600" kern="0" dirty="0">
                          <a:effectLst/>
                        </a:rPr>
                        <a:t>沪武高速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altLang="en-US" sz="1600" kern="0" dirty="0" smtClean="0">
                          <a:effectLst/>
                        </a:rPr>
                        <a:t>江阴市澄东南道路交通事故处理综合服务中心（江阴市徐霞客镇迎宾大道</a:t>
                      </a:r>
                      <a:r>
                        <a:rPr lang="en-US" altLang="zh-CN" sz="1600" kern="0" dirty="0" smtClean="0">
                          <a:effectLst/>
                        </a:rPr>
                        <a:t>88</a:t>
                      </a:r>
                      <a:r>
                        <a:rPr lang="zh-CN" altLang="en-US" sz="1600" kern="0" dirty="0" smtClean="0">
                          <a:effectLst/>
                        </a:rPr>
                        <a:t>号）（霞客事故快速处理点）</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1729537741"/>
                  </a:ext>
                </a:extLst>
              </a:tr>
              <a:tr h="266586">
                <a:tc>
                  <a:txBody>
                    <a:bodyPr/>
                    <a:lstStyle/>
                    <a:p>
                      <a:pPr algn="ctr">
                        <a:lnSpc>
                          <a:spcPts val="1900"/>
                        </a:lnSpc>
                      </a:pPr>
                      <a:r>
                        <a:rPr lang="en-US" sz="1600" kern="0" dirty="0">
                          <a:effectLst/>
                        </a:rPr>
                        <a:t>8</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a:effectLst/>
                        </a:rPr>
                        <a:t>徐州</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G30</a:t>
                      </a:r>
                      <a:r>
                        <a:rPr lang="zh-CN" sz="1600" kern="0" dirty="0">
                          <a:effectLst/>
                        </a:rPr>
                        <a:t>连霍高速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altLang="en-US" sz="1600" kern="0" dirty="0" smtClean="0">
                          <a:effectLst/>
                        </a:rPr>
                        <a:t>徐州收费站高一大队院内（徐州收费站）</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884923601"/>
                  </a:ext>
                </a:extLst>
              </a:tr>
              <a:tr h="266586">
                <a:tc>
                  <a:txBody>
                    <a:bodyPr/>
                    <a:lstStyle/>
                    <a:p>
                      <a:pPr algn="ctr">
                        <a:lnSpc>
                          <a:spcPts val="1900"/>
                        </a:lnSpc>
                      </a:pPr>
                      <a:r>
                        <a:rPr lang="en-US" sz="1600" kern="0" dirty="0">
                          <a:effectLst/>
                        </a:rPr>
                        <a:t>9</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常州</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G42</a:t>
                      </a:r>
                      <a:r>
                        <a:rPr lang="zh-CN" sz="1600" kern="0" dirty="0">
                          <a:effectLst/>
                        </a:rPr>
                        <a:t>沪蓉高速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青龙收费站（青洋北路</a:t>
                      </a:r>
                      <a:r>
                        <a:rPr lang="en-US" sz="1600" kern="0" dirty="0">
                          <a:effectLst/>
                        </a:rPr>
                        <a:t>179</a:t>
                      </a:r>
                      <a:r>
                        <a:rPr lang="zh-CN" sz="1600" kern="0" dirty="0">
                          <a:effectLst/>
                        </a:rPr>
                        <a:t>号）</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808922280"/>
                  </a:ext>
                </a:extLst>
              </a:tr>
              <a:tr h="266586">
                <a:tc>
                  <a:txBody>
                    <a:bodyPr/>
                    <a:lstStyle/>
                    <a:p>
                      <a:pPr algn="ctr">
                        <a:lnSpc>
                          <a:spcPts val="1900"/>
                        </a:lnSpc>
                      </a:pPr>
                      <a:r>
                        <a:rPr lang="en-US" sz="1600" kern="0" dirty="0">
                          <a:effectLst/>
                        </a:rPr>
                        <a:t>10</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a:effectLst/>
                        </a:rPr>
                        <a:t>常州</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a:effectLst/>
                        </a:rPr>
                        <a:t>G4221</a:t>
                      </a:r>
                      <a:r>
                        <a:rPr lang="zh-CN" sz="1600" kern="0">
                          <a:effectLst/>
                        </a:rPr>
                        <a:t>沪武高速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武进高新区常武南路</a:t>
                      </a:r>
                      <a:r>
                        <a:rPr lang="en-US" sz="1600" kern="0" dirty="0">
                          <a:effectLst/>
                        </a:rPr>
                        <a:t>512</a:t>
                      </a:r>
                      <a:r>
                        <a:rPr lang="zh-CN" sz="1600" kern="0" dirty="0">
                          <a:effectLst/>
                        </a:rPr>
                        <a:t>号</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2610418630"/>
                  </a:ext>
                </a:extLst>
              </a:tr>
              <a:tr h="266586">
                <a:tc>
                  <a:txBody>
                    <a:bodyPr/>
                    <a:lstStyle/>
                    <a:p>
                      <a:pPr algn="ctr">
                        <a:lnSpc>
                          <a:spcPts val="1900"/>
                        </a:lnSpc>
                      </a:pPr>
                      <a:r>
                        <a:rPr lang="en-US" sz="1600" kern="0" dirty="0">
                          <a:effectLst/>
                        </a:rPr>
                        <a:t>11</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苏州</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G2</a:t>
                      </a:r>
                      <a:r>
                        <a:rPr lang="zh-CN" sz="1600" kern="0" dirty="0">
                          <a:effectLst/>
                        </a:rPr>
                        <a:t>京沪高速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苏州高速一大队大队部（苏州收费站出口）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691809489"/>
                  </a:ext>
                </a:extLst>
              </a:tr>
              <a:tr h="266586">
                <a:tc>
                  <a:txBody>
                    <a:bodyPr/>
                    <a:lstStyle/>
                    <a:p>
                      <a:pPr algn="ctr">
                        <a:lnSpc>
                          <a:spcPts val="1900"/>
                        </a:lnSpc>
                      </a:pPr>
                      <a:r>
                        <a:rPr lang="en-US" sz="1600" kern="0" dirty="0">
                          <a:effectLst/>
                        </a:rPr>
                        <a:t>12</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a:effectLst/>
                        </a:rPr>
                        <a:t>南通</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G15</a:t>
                      </a:r>
                      <a:r>
                        <a:rPr lang="zh-CN" sz="1600" kern="0" dirty="0">
                          <a:effectLst/>
                        </a:rPr>
                        <a:t>沈海高速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南通高速三大队大队部（丁堰收费站出口旁）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3985240620"/>
                  </a:ext>
                </a:extLst>
              </a:tr>
              <a:tr h="266586">
                <a:tc>
                  <a:txBody>
                    <a:bodyPr/>
                    <a:lstStyle/>
                    <a:p>
                      <a:pPr algn="ctr">
                        <a:lnSpc>
                          <a:spcPts val="1900"/>
                        </a:lnSpc>
                      </a:pPr>
                      <a:r>
                        <a:rPr lang="en-US" sz="1600" kern="0" dirty="0">
                          <a:effectLst/>
                        </a:rPr>
                        <a:t>13</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南通</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G40</a:t>
                      </a:r>
                      <a:r>
                        <a:rPr lang="zh-CN" sz="1600" kern="0" dirty="0">
                          <a:effectLst/>
                        </a:rPr>
                        <a:t>沪陕高速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南通高速一大队大队部（南通北收费站出口旁）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2871568084"/>
                  </a:ext>
                </a:extLst>
              </a:tr>
              <a:tr h="266586">
                <a:tc>
                  <a:txBody>
                    <a:bodyPr/>
                    <a:lstStyle/>
                    <a:p>
                      <a:pPr algn="ctr">
                        <a:lnSpc>
                          <a:spcPts val="1900"/>
                        </a:lnSpc>
                      </a:pPr>
                      <a:r>
                        <a:rPr lang="en-US" sz="1600" kern="0" dirty="0">
                          <a:effectLst/>
                        </a:rPr>
                        <a:t>14</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a:effectLst/>
                        </a:rPr>
                        <a:t>南通</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G40</a:t>
                      </a:r>
                      <a:r>
                        <a:rPr lang="zh-CN" sz="1600" kern="0" dirty="0">
                          <a:effectLst/>
                        </a:rPr>
                        <a:t>沪陕高速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南通高速二大队大队部（小海收费站出口旁）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749643120"/>
                  </a:ext>
                </a:extLst>
              </a:tr>
              <a:tr h="266586">
                <a:tc>
                  <a:txBody>
                    <a:bodyPr/>
                    <a:lstStyle/>
                    <a:p>
                      <a:pPr algn="ctr">
                        <a:lnSpc>
                          <a:spcPts val="1900"/>
                        </a:lnSpc>
                      </a:pPr>
                      <a:r>
                        <a:rPr lang="en-US" sz="1600" kern="0" dirty="0">
                          <a:effectLst/>
                        </a:rPr>
                        <a:t>15</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南通</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G15</a:t>
                      </a:r>
                      <a:r>
                        <a:rPr lang="zh-CN" sz="1600" kern="0" dirty="0">
                          <a:effectLst/>
                        </a:rPr>
                        <a:t>沈海高速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南通高速四大队大队部（南通开发区收费站出口北</a:t>
                      </a:r>
                      <a:r>
                        <a:rPr lang="en-US" sz="1600" kern="0" dirty="0">
                          <a:effectLst/>
                        </a:rPr>
                        <a:t>200</a:t>
                      </a:r>
                      <a:r>
                        <a:rPr lang="zh-CN" sz="1600" kern="0" dirty="0">
                          <a:effectLst/>
                        </a:rPr>
                        <a:t>米）</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352577533"/>
                  </a:ext>
                </a:extLst>
              </a:tr>
              <a:tr h="266586">
                <a:tc>
                  <a:txBody>
                    <a:bodyPr/>
                    <a:lstStyle/>
                    <a:p>
                      <a:pPr algn="ctr">
                        <a:lnSpc>
                          <a:spcPts val="1900"/>
                        </a:lnSpc>
                      </a:pPr>
                      <a:r>
                        <a:rPr lang="en-US" sz="1600" kern="0" dirty="0">
                          <a:effectLst/>
                        </a:rPr>
                        <a:t>16</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rPr>
                        <a:t>南通</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a:effectLst/>
                        </a:rPr>
                        <a:t>S19</a:t>
                      </a:r>
                      <a:r>
                        <a:rPr lang="zh-CN" sz="1600" kern="0">
                          <a:effectLst/>
                        </a:rPr>
                        <a:t>通锡高速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南通高速九大队大队部（南通西收费站出口旁）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2737989188"/>
                  </a:ext>
                </a:extLst>
              </a:tr>
              <a:tr h="266586">
                <a:tc>
                  <a:txBody>
                    <a:bodyPr/>
                    <a:lstStyle/>
                    <a:p>
                      <a:pPr algn="ctr">
                        <a:lnSpc>
                          <a:spcPts val="1900"/>
                        </a:lnSpc>
                      </a:pPr>
                      <a:r>
                        <a:rPr lang="en-US" sz="1600" kern="0" dirty="0">
                          <a:effectLst/>
                        </a:rPr>
                        <a:t>17</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淮安</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G2</a:t>
                      </a:r>
                      <a:r>
                        <a:rPr lang="zh-CN" sz="1600" kern="0" dirty="0">
                          <a:effectLst/>
                        </a:rPr>
                        <a:t>京沪高速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淮安高速一大队大队部（淮安东收费站出口）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2747113385"/>
                  </a:ext>
                </a:extLst>
              </a:tr>
              <a:tr h="266586">
                <a:tc>
                  <a:txBody>
                    <a:bodyPr/>
                    <a:lstStyle/>
                    <a:p>
                      <a:pPr marL="0" algn="ctr" defTabSz="914400" rtl="0" eaLnBrk="1" latinLnBrk="0" hangingPunct="1">
                        <a:lnSpc>
                          <a:spcPts val="1900"/>
                        </a:lnSpc>
                      </a:pPr>
                      <a:r>
                        <a:rPr lang="en-US" altLang="zh-CN" sz="1600" kern="0" dirty="0" smtClean="0">
                          <a:effectLst/>
                        </a:rPr>
                        <a:t>18</a:t>
                      </a:r>
                      <a:endParaRPr lang="zh-CN" sz="1600" b="0"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rPr>
                        <a:t>淮安</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G1516</a:t>
                      </a:r>
                      <a:r>
                        <a:rPr lang="zh-CN" sz="1600" kern="0" dirty="0">
                          <a:effectLst/>
                        </a:rPr>
                        <a:t>盐洛高速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淮安高速五大队大队部（淮安南收费站出口）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3203845166"/>
                  </a:ext>
                </a:extLst>
              </a:tr>
              <a:tr h="266586">
                <a:tc>
                  <a:txBody>
                    <a:bodyPr/>
                    <a:lstStyle/>
                    <a:p>
                      <a:pPr marL="0" algn="ctr" defTabSz="914400" rtl="0" eaLnBrk="1" latinLnBrk="0" hangingPunct="1">
                        <a:lnSpc>
                          <a:spcPts val="1900"/>
                        </a:lnSpc>
                      </a:pPr>
                      <a:r>
                        <a:rPr lang="en-US" altLang="zh-CN" sz="1600" kern="0" dirty="0" smtClean="0">
                          <a:effectLst/>
                        </a:rPr>
                        <a:t>19</a:t>
                      </a:r>
                      <a:endParaRPr lang="zh-CN" sz="1600" b="0"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rPr>
                        <a:t>淮安</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rPr>
                        <a:t>S49</a:t>
                      </a:r>
                      <a:r>
                        <a:rPr lang="zh-CN" sz="1600" kern="0" dirty="0">
                          <a:effectLst/>
                        </a:rPr>
                        <a:t>新扬高速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rPr>
                        <a:t>淮安高速四大队大</a:t>
                      </a:r>
                      <a:r>
                        <a:rPr lang="zh-CN" sz="1600" kern="0" dirty="0" smtClean="0">
                          <a:effectLst/>
                        </a:rPr>
                        <a:t>队部</a:t>
                      </a:r>
                      <a:r>
                        <a:rPr lang="zh-CN" altLang="en-US" sz="1600" kern="0" dirty="0" smtClean="0">
                          <a:effectLst/>
                        </a:rPr>
                        <a:t>（</a:t>
                      </a:r>
                      <a:r>
                        <a:rPr lang="zh-CN" altLang="zh-CN" sz="1600" kern="0" dirty="0" smtClean="0">
                          <a:effectLst/>
                        </a:rPr>
                        <a:t>盱眙收费站出口</a:t>
                      </a:r>
                      <a:r>
                        <a:rPr lang="zh-CN" altLang="en-US" sz="1600" kern="0" dirty="0" smtClean="0">
                          <a:effectLst/>
                        </a:rPr>
                        <a:t>）</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540758991"/>
                  </a:ext>
                </a:extLst>
              </a:tr>
              <a:tr h="266586">
                <a:tc>
                  <a:txBody>
                    <a:bodyPr/>
                    <a:lstStyle/>
                    <a:p>
                      <a:pPr marL="0" algn="ctr" defTabSz="914400" rtl="0" eaLnBrk="1" latinLnBrk="0" hangingPunct="1">
                        <a:lnSpc>
                          <a:spcPts val="1900"/>
                        </a:lnSpc>
                      </a:pPr>
                      <a:r>
                        <a:rPr lang="en-US" altLang="zh-CN" sz="1600" kern="0" dirty="0" smtClean="0">
                          <a:effectLst/>
                        </a:rPr>
                        <a:t>20</a:t>
                      </a:r>
                      <a:endParaRPr lang="zh-CN" sz="1600" b="0"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rPr>
                        <a:t>盐城</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rPr>
                        <a:t>G15</a:t>
                      </a:r>
                      <a:r>
                        <a:rPr lang="zh-CN" sz="1600" kern="0" dirty="0">
                          <a:effectLst/>
                        </a:rPr>
                        <a:t>沈海高速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rPr>
                        <a:t>盐城高速四大队大队部（滨海收费站出口）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3140237291"/>
                  </a:ext>
                </a:extLst>
              </a:tr>
            </a:tbl>
          </a:graphicData>
        </a:graphic>
      </p:graphicFrame>
    </p:spTree>
    <p:extLst>
      <p:ext uri="{BB962C8B-B14F-4D97-AF65-F5344CB8AC3E}">
        <p14:creationId xmlns:p14="http://schemas.microsoft.com/office/powerpoint/2010/main" val="2861900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2" name="矩形 1"/>
          <p:cNvSpPr/>
          <p:nvPr/>
        </p:nvSpPr>
        <p:spPr>
          <a:xfrm>
            <a:off x="4236953" y="171487"/>
            <a:ext cx="2954655" cy="461665"/>
          </a:xfrm>
          <a:prstGeom prst="rect">
            <a:avLst/>
          </a:prstGeom>
          <a:solidFill>
            <a:schemeClr val="accent2"/>
          </a:solidFill>
        </p:spPr>
        <p:txBody>
          <a:bodyPr wrap="none">
            <a:spAutoFit/>
          </a:bodyPr>
          <a:lstStyle/>
          <a:p>
            <a:r>
              <a:rPr lang="zh-CN" altLang="en-US" sz="2400" b="1" dirty="0">
                <a:solidFill>
                  <a:schemeClr val="bg1"/>
                </a:solidFill>
              </a:rPr>
              <a:t>事故快处理赔服务点</a:t>
            </a:r>
          </a:p>
        </p:txBody>
      </p:sp>
      <p:graphicFrame>
        <p:nvGraphicFramePr>
          <p:cNvPr id="10" name="表格 9">
            <a:extLst>
              <a:ext uri="{FF2B5EF4-FFF2-40B4-BE49-F238E27FC236}">
                <a16:creationId xmlns:a16="http://schemas.microsoft.com/office/drawing/2014/main" id="{64E56460-B813-48A2-BD04-E883744C54DD}"/>
              </a:ext>
            </a:extLst>
          </p:cNvPr>
          <p:cNvGraphicFramePr>
            <a:graphicFrameLocks noGrp="1"/>
          </p:cNvGraphicFramePr>
          <p:nvPr>
            <p:extLst>
              <p:ext uri="{D42A27DB-BD31-4B8C-83A1-F6EECF244321}">
                <p14:modId xmlns:p14="http://schemas.microsoft.com/office/powerpoint/2010/main" val="121266462"/>
              </p:ext>
            </p:extLst>
          </p:nvPr>
        </p:nvGraphicFramePr>
        <p:xfrm>
          <a:off x="772761" y="819998"/>
          <a:ext cx="11102884" cy="5882646"/>
        </p:xfrm>
        <a:graphic>
          <a:graphicData uri="http://schemas.openxmlformats.org/drawingml/2006/table">
            <a:tbl>
              <a:tblPr firstRow="1" firstCol="1" bandRow="1">
                <a:tableStyleId>{72833802-FEF1-4C79-8D5D-14CF1EAF98D9}</a:tableStyleId>
              </a:tblPr>
              <a:tblGrid>
                <a:gridCol w="907759">
                  <a:extLst>
                    <a:ext uri="{9D8B030D-6E8A-4147-A177-3AD203B41FA5}">
                      <a16:colId xmlns:a16="http://schemas.microsoft.com/office/drawing/2014/main" val="878586728"/>
                    </a:ext>
                  </a:extLst>
                </a:gridCol>
                <a:gridCol w="1101717">
                  <a:extLst>
                    <a:ext uri="{9D8B030D-6E8A-4147-A177-3AD203B41FA5}">
                      <a16:colId xmlns:a16="http://schemas.microsoft.com/office/drawing/2014/main" val="2826635142"/>
                    </a:ext>
                  </a:extLst>
                </a:gridCol>
                <a:gridCol w="2675924">
                  <a:extLst>
                    <a:ext uri="{9D8B030D-6E8A-4147-A177-3AD203B41FA5}">
                      <a16:colId xmlns:a16="http://schemas.microsoft.com/office/drawing/2014/main" val="1463402753"/>
                    </a:ext>
                  </a:extLst>
                </a:gridCol>
                <a:gridCol w="6417484">
                  <a:extLst>
                    <a:ext uri="{9D8B030D-6E8A-4147-A177-3AD203B41FA5}">
                      <a16:colId xmlns:a16="http://schemas.microsoft.com/office/drawing/2014/main" val="1981719996"/>
                    </a:ext>
                  </a:extLst>
                </a:gridCol>
              </a:tblGrid>
              <a:tr h="275362">
                <a:tc>
                  <a:txBody>
                    <a:bodyPr/>
                    <a:lstStyle/>
                    <a:p>
                      <a:pPr algn="ctr">
                        <a:lnSpc>
                          <a:spcPts val="1900"/>
                        </a:lnSpc>
                      </a:pPr>
                      <a:r>
                        <a:rPr lang="zh-CN" sz="1600" kern="0" dirty="0">
                          <a:solidFill>
                            <a:schemeClr val="tx1"/>
                          </a:solidFill>
                          <a:effectLst/>
                        </a:rPr>
                        <a:t>序号</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tc>
                  <a:txBody>
                    <a:bodyPr/>
                    <a:lstStyle/>
                    <a:p>
                      <a:pPr algn="ctr">
                        <a:lnSpc>
                          <a:spcPts val="1900"/>
                        </a:lnSpc>
                      </a:pPr>
                      <a:r>
                        <a:rPr lang="zh-CN" sz="1600" kern="0" dirty="0">
                          <a:solidFill>
                            <a:schemeClr val="tx1"/>
                          </a:solidFill>
                          <a:effectLst/>
                        </a:rPr>
                        <a:t>地市</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tc>
                  <a:txBody>
                    <a:bodyPr/>
                    <a:lstStyle/>
                    <a:p>
                      <a:pPr algn="ctr">
                        <a:lnSpc>
                          <a:spcPts val="1900"/>
                        </a:lnSpc>
                      </a:pPr>
                      <a:r>
                        <a:rPr lang="zh-CN" sz="1600" kern="0" dirty="0">
                          <a:solidFill>
                            <a:schemeClr val="tx1"/>
                          </a:solidFill>
                          <a:effectLst/>
                        </a:rPr>
                        <a:t>路段</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tc>
                  <a:txBody>
                    <a:bodyPr/>
                    <a:lstStyle/>
                    <a:p>
                      <a:pPr algn="ctr">
                        <a:lnSpc>
                          <a:spcPts val="1900"/>
                        </a:lnSpc>
                      </a:pPr>
                      <a:r>
                        <a:rPr lang="zh-CN" sz="1600" kern="0" dirty="0">
                          <a:solidFill>
                            <a:schemeClr val="tx1"/>
                          </a:solidFill>
                          <a:effectLst/>
                        </a:rPr>
                        <a:t>地址</a:t>
                      </a:r>
                      <a:r>
                        <a:rPr lang="en-US" sz="1600" kern="0" dirty="0">
                          <a:solidFill>
                            <a:schemeClr val="tx1"/>
                          </a:solidFill>
                          <a:effectLst/>
                        </a:rPr>
                        <a:t>(</a:t>
                      </a:r>
                      <a:r>
                        <a:rPr lang="zh-CN" sz="1600" kern="0" dirty="0">
                          <a:solidFill>
                            <a:schemeClr val="tx1"/>
                          </a:solidFill>
                          <a:effectLst/>
                        </a:rPr>
                        <a:t>详细地址</a:t>
                      </a:r>
                      <a:r>
                        <a:rPr lang="en-US" sz="1600" kern="0" dirty="0">
                          <a:solidFill>
                            <a:schemeClr val="tx1"/>
                          </a:solidFill>
                          <a:effectLst/>
                        </a:rPr>
                        <a:t>)</a:t>
                      </a:r>
                      <a:endParaRPr lang="zh-CN" sz="1600" kern="10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FF2CC"/>
                    </a:solidFill>
                  </a:tcPr>
                </a:tc>
                <a:extLst>
                  <a:ext uri="{0D108BD9-81ED-4DB2-BD59-A6C34878D82A}">
                    <a16:rowId xmlns:a16="http://schemas.microsoft.com/office/drawing/2014/main" val="1820945364"/>
                  </a:ext>
                </a:extLst>
              </a:tr>
              <a:tr h="275362">
                <a:tc>
                  <a:txBody>
                    <a:bodyPr/>
                    <a:lstStyle/>
                    <a:p>
                      <a:pPr marL="0" algn="ctr" defTabSz="914400" rtl="0" eaLnBrk="1" latinLnBrk="0" hangingPunct="1">
                        <a:lnSpc>
                          <a:spcPts val="1900"/>
                        </a:lnSpc>
                      </a:pPr>
                      <a:r>
                        <a:rPr lang="en-US" sz="1600" b="1" kern="0" dirty="0">
                          <a:solidFill>
                            <a:schemeClr val="tx1"/>
                          </a:solidFill>
                          <a:effectLst/>
                          <a:latin typeface="Times New Roman" panose="02020603050405020304" pitchFamily="18" charset="0"/>
                          <a:ea typeface="+mn-ea"/>
                          <a:cs typeface="Times New Roman" panose="02020603050405020304" pitchFamily="18" charset="0"/>
                        </a:rPr>
                        <a:t>21</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盐城</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latin typeface="Times New Roman" panose="02020603050405020304" pitchFamily="18" charset="0"/>
                          <a:cs typeface="Times New Roman" panose="02020603050405020304" pitchFamily="18" charset="0"/>
                        </a:rPr>
                        <a:t>G15</a:t>
                      </a:r>
                      <a:r>
                        <a:rPr lang="zh-CN" sz="1600" kern="0" dirty="0">
                          <a:effectLst/>
                          <a:latin typeface="Times New Roman" panose="02020603050405020304" pitchFamily="18" charset="0"/>
                          <a:cs typeface="Times New Roman" panose="02020603050405020304" pitchFamily="18" charset="0"/>
                        </a:rPr>
                        <a:t>沈海高速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盐城高速二大队大队部（射阳收费站出口）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89359691"/>
                  </a:ext>
                </a:extLst>
              </a:tr>
              <a:tr h="275362">
                <a:tc>
                  <a:txBody>
                    <a:bodyPr/>
                    <a:lstStyle/>
                    <a:p>
                      <a:pPr marL="0" algn="ctr" defTabSz="914400" rtl="0" eaLnBrk="1" latinLnBrk="0" hangingPunct="1">
                        <a:lnSpc>
                          <a:spcPts val="1900"/>
                        </a:lnSpc>
                      </a:pPr>
                      <a:r>
                        <a:rPr lang="en-US" sz="1600" b="1" kern="0" dirty="0">
                          <a:solidFill>
                            <a:schemeClr val="tx1"/>
                          </a:solidFill>
                          <a:effectLst/>
                          <a:latin typeface="Times New Roman" panose="02020603050405020304" pitchFamily="18" charset="0"/>
                          <a:ea typeface="+mn-ea"/>
                          <a:cs typeface="Times New Roman" panose="02020603050405020304" pitchFamily="18" charset="0"/>
                        </a:rPr>
                        <a:t>22</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盐城</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latin typeface="Times New Roman" panose="02020603050405020304" pitchFamily="18" charset="0"/>
                          <a:cs typeface="Times New Roman" panose="02020603050405020304" pitchFamily="18" charset="0"/>
                        </a:rPr>
                        <a:t>G15</a:t>
                      </a:r>
                      <a:r>
                        <a:rPr lang="zh-CN" sz="1600" kern="0" dirty="0">
                          <a:effectLst/>
                          <a:latin typeface="Times New Roman" panose="02020603050405020304" pitchFamily="18" charset="0"/>
                          <a:cs typeface="Times New Roman" panose="02020603050405020304" pitchFamily="18" charset="0"/>
                        </a:rPr>
                        <a:t>沈海高速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盐城高速一大队大队部（大丰收费站出口）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374241900"/>
                  </a:ext>
                </a:extLst>
              </a:tr>
              <a:tr h="275362">
                <a:tc>
                  <a:txBody>
                    <a:bodyPr/>
                    <a:lstStyle/>
                    <a:p>
                      <a:pPr marL="0" algn="ctr" defTabSz="914400" rtl="0" eaLnBrk="1" latinLnBrk="0" hangingPunct="1">
                        <a:lnSpc>
                          <a:spcPts val="1900"/>
                        </a:lnSpc>
                      </a:pPr>
                      <a:r>
                        <a:rPr lang="en-US" sz="1600" b="1" kern="0" dirty="0">
                          <a:solidFill>
                            <a:schemeClr val="tx1"/>
                          </a:solidFill>
                          <a:effectLst/>
                          <a:latin typeface="Times New Roman" panose="02020603050405020304" pitchFamily="18" charset="0"/>
                          <a:ea typeface="+mn-ea"/>
                          <a:cs typeface="Times New Roman" panose="02020603050405020304" pitchFamily="18" charset="0"/>
                        </a:rPr>
                        <a:t>23</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盐城</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smtClean="0">
                          <a:effectLst/>
                          <a:latin typeface="Times New Roman" panose="02020603050405020304" pitchFamily="18" charset="0"/>
                          <a:cs typeface="Times New Roman" panose="02020603050405020304" pitchFamily="18" charset="0"/>
                        </a:rPr>
                        <a:t>G1515</a:t>
                      </a:r>
                      <a:r>
                        <a:rPr lang="zh-CN" altLang="en-US" sz="1600" kern="0" dirty="0" smtClean="0">
                          <a:effectLst/>
                          <a:latin typeface="Times New Roman" panose="02020603050405020304" pitchFamily="18" charset="0"/>
                          <a:cs typeface="Times New Roman" panose="02020603050405020304" pitchFamily="18" charset="0"/>
                        </a:rPr>
                        <a:t>盐靖高速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marL="0" algn="l" defTabSz="914400" rtl="0" eaLnBrk="1" latinLnBrk="0" hangingPunct="1">
                        <a:lnSpc>
                          <a:spcPts val="1900"/>
                        </a:lnSpc>
                      </a:pPr>
                      <a:r>
                        <a:rPr lang="zh-CN" altLang="en-US" sz="1600" kern="0" dirty="0" smtClean="0">
                          <a:solidFill>
                            <a:schemeClr val="dk1"/>
                          </a:solidFill>
                          <a:effectLst/>
                          <a:latin typeface="Times New Roman" panose="02020603050405020304" pitchFamily="18" charset="0"/>
                          <a:ea typeface="+mn-ea"/>
                          <a:cs typeface="Times New Roman" panose="02020603050405020304" pitchFamily="18" charset="0"/>
                        </a:rPr>
                        <a:t>盐城西收费站出口</a:t>
                      </a:r>
                      <a:endParaRPr lang="zh-CN" altLang="en-US" sz="1600" kern="0" dirty="0">
                        <a:solidFill>
                          <a:schemeClr val="dk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269097688"/>
                  </a:ext>
                </a:extLst>
              </a:tr>
              <a:tr h="275362">
                <a:tc>
                  <a:txBody>
                    <a:bodyPr/>
                    <a:lstStyle/>
                    <a:p>
                      <a:pPr marL="0" algn="ctr" defTabSz="914400" rtl="0" eaLnBrk="1" latinLnBrk="0" hangingPunct="1">
                        <a:lnSpc>
                          <a:spcPts val="1900"/>
                        </a:lnSpc>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24</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盐城</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latin typeface="Times New Roman" panose="02020603050405020304" pitchFamily="18" charset="0"/>
                          <a:cs typeface="Times New Roman" panose="02020603050405020304" pitchFamily="18" charset="0"/>
                        </a:rPr>
                        <a:t>G1516</a:t>
                      </a:r>
                      <a:r>
                        <a:rPr lang="zh-CN" sz="1600" kern="0" dirty="0">
                          <a:effectLst/>
                          <a:latin typeface="Times New Roman" panose="02020603050405020304" pitchFamily="18" charset="0"/>
                          <a:cs typeface="Times New Roman" panose="02020603050405020304" pitchFamily="18" charset="0"/>
                        </a:rPr>
                        <a:t>盐洛高速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九龙口服务区（北区）</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045049184"/>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25</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盐城</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latin typeface="Times New Roman" panose="02020603050405020304" pitchFamily="18" charset="0"/>
                          <a:cs typeface="Times New Roman" panose="02020603050405020304" pitchFamily="18" charset="0"/>
                        </a:rPr>
                        <a:t>G1516</a:t>
                      </a:r>
                      <a:r>
                        <a:rPr lang="zh-CN" sz="1600" kern="0" dirty="0">
                          <a:effectLst/>
                          <a:latin typeface="Times New Roman" panose="02020603050405020304" pitchFamily="18" charset="0"/>
                          <a:cs typeface="Times New Roman" panose="02020603050405020304" pitchFamily="18" charset="0"/>
                        </a:rPr>
                        <a:t>盐洛高速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盐城市高速六大队大队部（盐城南收费站）</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072055518"/>
                  </a:ext>
                </a:extLst>
              </a:tr>
              <a:tr h="275362">
                <a:tc>
                  <a:txBody>
                    <a:bodyPr/>
                    <a:lstStyle/>
                    <a:p>
                      <a:pPr marL="0" algn="ctr" defTabSz="914400" rtl="0" eaLnBrk="1" latinLnBrk="0" hangingPunct="1">
                        <a:lnSpc>
                          <a:spcPts val="1900"/>
                        </a:lnSpc>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26</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zh-CN" altLang="zh-CN" sz="1600" kern="0" dirty="0" smtClean="0">
                          <a:effectLst/>
                          <a:latin typeface="Times New Roman" panose="02020603050405020304" pitchFamily="18" charset="0"/>
                          <a:cs typeface="Times New Roman" panose="02020603050405020304" pitchFamily="18" charset="0"/>
                        </a:rPr>
                        <a:t>扬州</a:t>
                      </a:r>
                      <a:endParaRPr lang="zh-CN" altLang="zh-CN" sz="1600" kern="100" dirty="0" smtClean="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altLang="zh-CN" sz="1600" kern="100" dirty="0" smtClean="0">
                          <a:effectLst/>
                          <a:latin typeface="Times New Roman" panose="02020603050405020304" pitchFamily="18" charset="0"/>
                          <a:ea typeface="+mn-ea"/>
                          <a:cs typeface="Times New Roman" panose="02020603050405020304" pitchFamily="18" charset="0"/>
                        </a:rPr>
                        <a:t>G2</a:t>
                      </a:r>
                      <a:r>
                        <a:rPr lang="zh-CN" altLang="en-US" sz="1600" kern="100" dirty="0" smtClean="0">
                          <a:effectLst/>
                          <a:latin typeface="Times New Roman" panose="02020603050405020304" pitchFamily="18" charset="0"/>
                          <a:ea typeface="+mn-ea"/>
                          <a:cs typeface="Times New Roman" panose="02020603050405020304" pitchFamily="18" charset="0"/>
                        </a:rPr>
                        <a:t>京沪高速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altLang="en-US" sz="1600" kern="100" dirty="0" smtClean="0">
                          <a:effectLst/>
                          <a:latin typeface="Times New Roman" panose="02020603050405020304" pitchFamily="18" charset="0"/>
                          <a:ea typeface="+mn-ea"/>
                          <a:cs typeface="Times New Roman" panose="02020603050405020304" pitchFamily="18" charset="0"/>
                        </a:rPr>
                        <a:t>扬州高速二大队大队部（高邮收费站）</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937650816"/>
                  </a:ext>
                </a:extLst>
              </a:tr>
              <a:tr h="341348">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27</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扬州</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a:effectLst/>
                          <a:latin typeface="Times New Roman" panose="02020603050405020304" pitchFamily="18" charset="0"/>
                          <a:cs typeface="Times New Roman" panose="02020603050405020304" pitchFamily="18" charset="0"/>
                        </a:rPr>
                        <a:t>S28</a:t>
                      </a:r>
                      <a:r>
                        <a:rPr lang="zh-CN" sz="1600" kern="0">
                          <a:effectLst/>
                          <a:latin typeface="Times New Roman" panose="02020603050405020304" pitchFamily="18" charset="0"/>
                          <a:cs typeface="Times New Roman" panose="02020603050405020304" pitchFamily="18" charset="0"/>
                        </a:rPr>
                        <a:t>启扬高速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扬州高速四大队大队部（扬州北收费站出口旁）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1729537741"/>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28</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镇江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smtClean="0">
                          <a:effectLst/>
                          <a:latin typeface="Times New Roman" panose="02020603050405020304" pitchFamily="18" charset="0"/>
                          <a:cs typeface="Times New Roman" panose="02020603050405020304" pitchFamily="18" charset="0"/>
                        </a:rPr>
                        <a:t>G4221</a:t>
                      </a:r>
                      <a:r>
                        <a:rPr lang="zh-CN" altLang="en-US" sz="1600" kern="0" dirty="0" smtClean="0">
                          <a:effectLst/>
                          <a:latin typeface="Times New Roman" panose="02020603050405020304" pitchFamily="18" charset="0"/>
                          <a:cs typeface="Times New Roman" panose="02020603050405020304" pitchFamily="18" charset="0"/>
                        </a:rPr>
                        <a:t>沪武高速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altLang="en-US" sz="1600" kern="0" dirty="0" smtClean="0">
                          <a:effectLst/>
                          <a:latin typeface="Times New Roman" panose="02020603050405020304" pitchFamily="18" charset="0"/>
                          <a:cs typeface="Times New Roman" panose="02020603050405020304" pitchFamily="18" charset="0"/>
                        </a:rPr>
                        <a:t>天王收费站</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884923601"/>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29</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泰州</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a:effectLst/>
                          <a:latin typeface="Times New Roman" panose="02020603050405020304" pitchFamily="18" charset="0"/>
                          <a:cs typeface="Times New Roman" panose="02020603050405020304" pitchFamily="18" charset="0"/>
                        </a:rPr>
                        <a:t>G2</a:t>
                      </a:r>
                      <a:r>
                        <a:rPr lang="zh-CN" sz="1600" kern="0">
                          <a:effectLst/>
                          <a:latin typeface="Times New Roman" panose="02020603050405020304" pitchFamily="18" charset="0"/>
                          <a:cs typeface="Times New Roman" panose="02020603050405020304" pitchFamily="18" charset="0"/>
                        </a:rPr>
                        <a:t>京沪高速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靖江南收费站东出口南</a:t>
                      </a:r>
                      <a:r>
                        <a:rPr lang="en-US" sz="1600" kern="0" dirty="0">
                          <a:effectLst/>
                          <a:latin typeface="Times New Roman" panose="02020603050405020304" pitchFamily="18" charset="0"/>
                          <a:cs typeface="Times New Roman" panose="02020603050405020304" pitchFamily="18" charset="0"/>
                        </a:rPr>
                        <a:t>150</a:t>
                      </a:r>
                      <a:r>
                        <a:rPr lang="zh-CN" sz="1600" kern="0" dirty="0">
                          <a:effectLst/>
                          <a:latin typeface="Times New Roman" panose="02020603050405020304" pitchFamily="18" charset="0"/>
                          <a:cs typeface="Times New Roman" panose="02020603050405020304" pitchFamily="18" charset="0"/>
                        </a:rPr>
                        <a:t>米，盐锡支队三大队院内</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808922280"/>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30</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dirty="0">
                          <a:effectLst/>
                          <a:latin typeface="Times New Roman" panose="02020603050405020304" pitchFamily="18" charset="0"/>
                          <a:cs typeface="Times New Roman" panose="02020603050405020304" pitchFamily="18" charset="0"/>
                        </a:rPr>
                        <a:t>G2</a:t>
                      </a:r>
                      <a:r>
                        <a:rPr lang="zh-CN" sz="1600" kern="0" dirty="0">
                          <a:effectLst/>
                          <a:latin typeface="Times New Roman" panose="02020603050405020304" pitchFamily="18" charset="0"/>
                          <a:cs typeface="Times New Roman" panose="02020603050405020304" pitchFamily="18" charset="0"/>
                        </a:rPr>
                        <a:t>京沪高速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宿迁高速一大队大队部（沭阳收费站出口）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2610418630"/>
                  </a:ext>
                </a:extLst>
              </a:tr>
              <a:tr h="275362">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31</a:t>
                      </a:r>
                      <a:endParaRPr lang="zh-CN" altLang="zh-CN" sz="1600" b="1" kern="0" dirty="0" smtClean="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zh-CN" altLang="zh-CN" sz="1600" kern="0" dirty="0" smtClean="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en-US" altLang="zh-CN" sz="1600" kern="0" dirty="0" smtClean="0">
                          <a:effectLst/>
                          <a:latin typeface="Times New Roman" panose="02020603050405020304" pitchFamily="18" charset="0"/>
                          <a:cs typeface="Times New Roman" panose="02020603050405020304" pitchFamily="18" charset="0"/>
                        </a:rPr>
                        <a:t>G2</a:t>
                      </a:r>
                      <a:r>
                        <a:rPr lang="zh-CN" altLang="zh-CN" sz="1600" kern="0" dirty="0" smtClean="0">
                          <a:effectLst/>
                          <a:latin typeface="Times New Roman" panose="02020603050405020304" pitchFamily="18" charset="0"/>
                          <a:cs typeface="Times New Roman" panose="02020603050405020304" pitchFamily="18" charset="0"/>
                        </a:rPr>
                        <a:t>京沪高速</a:t>
                      </a:r>
                      <a:endParaRPr lang="zh-CN" altLang="zh-CN" sz="1600" kern="100" dirty="0" smtClean="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altLang="en-US" sz="1600" kern="100" dirty="0" smtClean="0">
                          <a:effectLst/>
                          <a:latin typeface="Times New Roman" panose="02020603050405020304" pitchFamily="18" charset="0"/>
                          <a:ea typeface="+mn-ea"/>
                          <a:cs typeface="Times New Roman" panose="02020603050405020304" pitchFamily="18" charset="0"/>
                        </a:rPr>
                        <a:t>沭阳服务区西区</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691809489"/>
                  </a:ext>
                </a:extLst>
              </a:tr>
              <a:tr h="286232">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32</a:t>
                      </a:r>
                      <a:endParaRPr lang="zh-CN" altLang="zh-CN" sz="1600" b="1" kern="0" dirty="0" smtClean="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zh-CN" altLang="zh-CN" sz="1600" kern="0" dirty="0" smtClean="0">
                          <a:solidFill>
                            <a:schemeClr val="dk1"/>
                          </a:solidFill>
                          <a:effectLst/>
                          <a:latin typeface="Times New Roman" panose="02020603050405020304" pitchFamily="18" charset="0"/>
                          <a:ea typeface="+mn-ea"/>
                          <a:cs typeface="Times New Roman" panose="02020603050405020304" pitchFamily="18" charset="0"/>
                        </a:rPr>
                        <a:t>宿迁</a:t>
                      </a: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lang="en-US" sz="1600" kern="0" dirty="0">
                          <a:solidFill>
                            <a:schemeClr val="dk1"/>
                          </a:solidFill>
                          <a:effectLst/>
                          <a:latin typeface="Times New Roman" panose="02020603050405020304" pitchFamily="18" charset="0"/>
                          <a:ea typeface="+mn-ea"/>
                          <a:cs typeface="Times New Roman" panose="02020603050405020304" pitchFamily="18" charset="0"/>
                        </a:rPr>
                        <a:t>G1516</a:t>
                      </a:r>
                      <a:r>
                        <a:rPr lang="zh-CN" altLang="en-US" sz="1600" kern="0" dirty="0">
                          <a:solidFill>
                            <a:schemeClr val="dk1"/>
                          </a:solidFill>
                          <a:effectLst/>
                          <a:latin typeface="Times New Roman" panose="02020603050405020304" pitchFamily="18" charset="0"/>
                          <a:ea typeface="+mn-ea"/>
                          <a:cs typeface="Times New Roman" panose="02020603050405020304" pitchFamily="18" charset="0"/>
                        </a:rPr>
                        <a:t>盐洛高速</a:t>
                      </a:r>
                    </a:p>
                  </a:txBody>
                  <a:tcPr marL="9525" marR="9525" marT="9525" marB="0" anchor="ctr"/>
                </a:tc>
                <a:tc>
                  <a:txBody>
                    <a:bodyPr/>
                    <a:lstStyle/>
                    <a:p>
                      <a:pPr marL="0" marR="0" lvl="0" indent="0" algn="l" defTabSz="914400" rtl="0" eaLnBrk="1" fontAlgn="auto" latinLnBrk="0" hangingPunct="1">
                        <a:lnSpc>
                          <a:spcPts val="1900"/>
                        </a:lnSpc>
                        <a:spcBef>
                          <a:spcPts val="0"/>
                        </a:spcBef>
                        <a:spcAft>
                          <a:spcPts val="0"/>
                        </a:spcAft>
                        <a:buClrTx/>
                        <a:buSzTx/>
                        <a:buFontTx/>
                        <a:buNone/>
                        <a:tabLst/>
                        <a:defRPr/>
                      </a:pPr>
                      <a:r>
                        <a:rPr lang="zh-CN" altLang="en-US" sz="1600" kern="0" dirty="0">
                          <a:solidFill>
                            <a:schemeClr val="dk1"/>
                          </a:solidFill>
                          <a:effectLst/>
                          <a:latin typeface="Times New Roman" panose="02020603050405020304" pitchFamily="18" charset="0"/>
                          <a:ea typeface="+mn-ea"/>
                          <a:cs typeface="Times New Roman" panose="02020603050405020304" pitchFamily="18" charset="0"/>
                        </a:rPr>
                        <a:t>泗洪西收费站</a:t>
                      </a:r>
                    </a:p>
                  </a:txBody>
                  <a:tcPr marL="9525" marR="9525" marT="9525" marB="0" anchor="ctr"/>
                </a:tc>
                <a:extLst>
                  <a:ext uri="{0D108BD9-81ED-4DB2-BD59-A6C34878D82A}">
                    <a16:rowId xmlns:a16="http://schemas.microsoft.com/office/drawing/2014/main" val="3985240620"/>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33</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dirty="0">
                          <a:effectLst/>
                          <a:latin typeface="Times New Roman" panose="02020603050405020304" pitchFamily="18" charset="0"/>
                          <a:cs typeface="Times New Roman" panose="02020603050405020304" pitchFamily="18" charset="0"/>
                        </a:rPr>
                        <a:t>G2513</a:t>
                      </a:r>
                      <a:r>
                        <a:rPr lang="zh-CN" sz="1600" kern="0" dirty="0">
                          <a:effectLst/>
                          <a:latin typeface="Times New Roman" panose="02020603050405020304" pitchFamily="18" charset="0"/>
                          <a:cs typeface="Times New Roman" panose="02020603050405020304" pitchFamily="18" charset="0"/>
                        </a:rPr>
                        <a:t>淮徐高速</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宿迁高速四大队（洋河收费站出口）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2871568084"/>
                  </a:ext>
                </a:extLst>
              </a:tr>
              <a:tr h="275362">
                <a:tc>
                  <a:txBody>
                    <a:bodyPr/>
                    <a:lstStyle/>
                    <a:p>
                      <a:pPr marL="0" algn="ctr" defTabSz="914400" rtl="0" eaLnBrk="1" latinLnBrk="0" hangingPunct="1">
                        <a:lnSpc>
                          <a:spcPts val="1900"/>
                        </a:lnSpc>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34</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kumimoji="0" lang="zh-CN" altLang="zh-CN" sz="1600" b="0" i="0" u="none" strike="noStrike" kern="0" cap="none" spc="0" normalizeH="0" baseline="0" noProof="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宿迁</a:t>
                      </a:r>
                      <a:endParaRPr kumimoji="0" lang="zh-CN" altLang="zh-CN" sz="1600" b="0" i="0" u="none" strike="noStrike" kern="1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G2513</a:t>
                      </a:r>
                      <a:r>
                        <a:rPr kumimoji="0" lang="zh-CN" altLang="zh-CN" sz="1600" b="0" i="0" u="none" strike="noStrike" kern="0" cap="none" spc="0" normalizeH="0" baseline="0" noProof="0" dirty="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淮徐高速</a:t>
                      </a:r>
                      <a:endParaRPr kumimoji="0" lang="zh-CN" altLang="zh-CN" sz="1600" b="0" i="0" u="none" strike="noStrike" kern="1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txBody>
                  <a:tcPr marL="21446" marR="21446" marT="0" marB="0" anchor="ctr"/>
                </a:tc>
                <a:tc>
                  <a:txBody>
                    <a:bodyPr/>
                    <a:lstStyle/>
                    <a:p>
                      <a:pPr algn="l">
                        <a:lnSpc>
                          <a:spcPts val="1900"/>
                        </a:lnSpc>
                      </a:pPr>
                      <a:r>
                        <a:rPr lang="zh-CN" altLang="en-US" sz="1600" kern="100" dirty="0" smtClean="0">
                          <a:effectLst/>
                          <a:latin typeface="Times New Roman" panose="02020603050405020304" pitchFamily="18" charset="0"/>
                          <a:ea typeface="+mn-ea"/>
                          <a:cs typeface="Times New Roman" panose="02020603050405020304" pitchFamily="18" charset="0"/>
                        </a:rPr>
                        <a:t>成子湖服务区</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1749643120"/>
                  </a:ext>
                </a:extLst>
              </a:tr>
              <a:tr h="286956">
                <a:tc>
                  <a:txBody>
                    <a:bodyPr/>
                    <a:lstStyle/>
                    <a:p>
                      <a:pPr marL="0" algn="ctr" defTabSz="914400" rtl="0" eaLnBrk="1" latinLnBrk="0" hangingPunct="1">
                        <a:lnSpc>
                          <a:spcPts val="1900"/>
                        </a:lnSpc>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35</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kumimoji="0" lang="zh-CN" altLang="zh-CN" sz="1600" b="0" i="0" u="none" strike="noStrike" kern="0" cap="none" spc="0" normalizeH="0" baseline="0" noProof="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宿迁</a:t>
                      </a:r>
                      <a:endParaRPr kumimoji="0" lang="zh-CN" altLang="zh-CN" sz="1600" b="0" i="0" u="none" strike="noStrike" kern="1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txBody>
                  <a:tcPr marL="21446" marR="21446" marT="0" marB="0" anchor="ctr">
                    <a:solidFill>
                      <a:srgbClr val="FAF2E4"/>
                    </a:solidFill>
                  </a:tcP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kumimoji="0" lang="en-US" altLang="zh-CN" sz="1600" b="0" i="0" u="none" strike="noStrike" kern="0" cap="none" spc="0" normalizeH="0" baseline="0" noProof="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G2513</a:t>
                      </a:r>
                      <a:r>
                        <a:rPr kumimoji="0" lang="zh-CN" altLang="zh-CN" sz="1600" b="0" i="0" u="none" strike="noStrike" kern="0" cap="none" spc="0" normalizeH="0" baseline="0" noProof="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淮徐高速</a:t>
                      </a:r>
                      <a:endParaRPr kumimoji="0" lang="zh-CN" altLang="zh-CN" sz="1600" b="0" i="0" u="none" strike="noStrike" kern="1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txBody>
                  <a:tcPr marL="21446" marR="21446" marT="0" marB="0" anchor="ctr">
                    <a:solidFill>
                      <a:srgbClr val="FAF2E4"/>
                    </a:solidFill>
                  </a:tcPr>
                </a:tc>
                <a:tc>
                  <a:txBody>
                    <a:bodyPr/>
                    <a:lstStyle/>
                    <a:p>
                      <a:pPr marL="0" algn="l" defTabSz="914400" rtl="0" eaLnBrk="1" fontAlgn="ctr" latinLnBrk="0" hangingPunct="1">
                        <a:lnSpc>
                          <a:spcPts val="1900"/>
                        </a:lnSpc>
                      </a:pPr>
                      <a:r>
                        <a:rPr lang="zh-CN" altLang="en-US" sz="1600" kern="100" dirty="0">
                          <a:solidFill>
                            <a:schemeClr val="dk1"/>
                          </a:solidFill>
                          <a:effectLst/>
                          <a:latin typeface="Times New Roman" panose="02020603050405020304" pitchFamily="18" charset="0"/>
                          <a:ea typeface="+mn-ea"/>
                          <a:cs typeface="Times New Roman" panose="02020603050405020304" pitchFamily="18" charset="0"/>
                        </a:rPr>
                        <a:t>洋河服务区</a:t>
                      </a:r>
                    </a:p>
                  </a:txBody>
                  <a:tcPr marL="9525" marR="9525" marT="9525" marB="0" anchor="ctr">
                    <a:solidFill>
                      <a:srgbClr val="FAF2E4"/>
                    </a:solidFill>
                  </a:tcPr>
                </a:tc>
                <a:extLst>
                  <a:ext uri="{0D108BD9-81ED-4DB2-BD59-A6C34878D82A}">
                    <a16:rowId xmlns:a16="http://schemas.microsoft.com/office/drawing/2014/main" val="3352577533"/>
                  </a:ext>
                </a:extLst>
              </a:tr>
              <a:tr h="286956">
                <a:tc>
                  <a:txBody>
                    <a:bodyPr/>
                    <a:lstStyle/>
                    <a:p>
                      <a:pPr marL="0" algn="ctr" defTabSz="914400" rtl="0" eaLnBrk="1" latinLnBrk="0" hangingPunct="1">
                        <a:lnSpc>
                          <a:spcPts val="1900"/>
                        </a:lnSpc>
                      </a:pPr>
                      <a:r>
                        <a:rPr lang="en-US" altLang="zh-CN" sz="1600" b="1" kern="0" dirty="0" smtClean="0">
                          <a:solidFill>
                            <a:schemeClr val="tx1"/>
                          </a:solidFill>
                          <a:effectLst/>
                          <a:latin typeface="Times New Roman" panose="02020603050405020304" pitchFamily="18" charset="0"/>
                          <a:ea typeface="+mn-ea"/>
                          <a:cs typeface="Times New Roman" panose="02020603050405020304" pitchFamily="18" charset="0"/>
                        </a:rPr>
                        <a:t>36</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kumimoji="0" lang="zh-CN" altLang="zh-CN" sz="1600" b="0" i="0" u="none" strike="noStrike" kern="0" cap="none" spc="0" normalizeH="0" baseline="0" noProof="0" dirty="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宿迁</a:t>
                      </a:r>
                      <a:endParaRPr kumimoji="0" lang="zh-CN" altLang="zh-CN" sz="1600" b="0" i="0" u="none" strike="noStrike" kern="1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txBody>
                  <a:tcPr marL="21446" marR="21446" marT="0" marB="0" anchor="ctr"/>
                </a:tc>
                <a:tc>
                  <a:txBody>
                    <a:bodyPr/>
                    <a:lstStyle/>
                    <a:p>
                      <a:pPr marL="0" marR="0" lvl="0" indent="0" algn="ctr" defTabSz="914400" rtl="0" eaLnBrk="1" fontAlgn="auto" latinLnBrk="0" hangingPunct="1">
                        <a:lnSpc>
                          <a:spcPts val="1900"/>
                        </a:lnSpc>
                        <a:spcBef>
                          <a:spcPts val="0"/>
                        </a:spcBef>
                        <a:spcAft>
                          <a:spcPts val="0"/>
                        </a:spcAft>
                        <a:buClrTx/>
                        <a:buSzTx/>
                        <a:buFontTx/>
                        <a:buNone/>
                        <a:tabLst/>
                        <a:defRPr/>
                      </a:pPr>
                      <a:r>
                        <a:rPr kumimoji="0" lang="en-US" altLang="zh-CN" sz="1600" b="0" i="0" u="none" strike="noStrike" kern="0" cap="none" spc="0" normalizeH="0" baseline="0" noProof="0" dirty="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G2513</a:t>
                      </a:r>
                      <a:r>
                        <a:rPr kumimoji="0" lang="zh-CN" altLang="zh-CN" sz="1600" b="0" i="0" u="none" strike="noStrike" kern="0" cap="none" spc="0" normalizeH="0" baseline="0" noProof="0" dirty="0" smtClean="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淮徐高速</a:t>
                      </a:r>
                      <a:endParaRPr kumimoji="0" lang="zh-CN" altLang="zh-CN" sz="1600" b="0" i="0" u="none" strike="noStrike" kern="1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txBody>
                  <a:tcPr marL="21446" marR="21446" marT="0" marB="0" anchor="ctr"/>
                </a:tc>
                <a:tc>
                  <a:txBody>
                    <a:bodyPr/>
                    <a:lstStyle/>
                    <a:p>
                      <a:pPr marL="0" algn="l" defTabSz="914400" rtl="0" eaLnBrk="1" fontAlgn="ctr" latinLnBrk="0" hangingPunct="1">
                        <a:lnSpc>
                          <a:spcPts val="1900"/>
                        </a:lnSpc>
                      </a:pPr>
                      <a:r>
                        <a:rPr lang="zh-CN" altLang="en-US" sz="1600" kern="100" dirty="0">
                          <a:solidFill>
                            <a:schemeClr val="dk1"/>
                          </a:solidFill>
                          <a:effectLst/>
                          <a:latin typeface="Times New Roman" panose="02020603050405020304" pitchFamily="18" charset="0"/>
                          <a:ea typeface="+mn-ea"/>
                          <a:cs typeface="Times New Roman" panose="02020603050405020304" pitchFamily="18" charset="0"/>
                        </a:rPr>
                        <a:t>宿迁西收费站</a:t>
                      </a:r>
                    </a:p>
                  </a:txBody>
                  <a:tcPr marL="9525" marR="9525" marT="9525" marB="0" anchor="ctr"/>
                </a:tc>
                <a:extLst>
                  <a:ext uri="{0D108BD9-81ED-4DB2-BD59-A6C34878D82A}">
                    <a16:rowId xmlns:a16="http://schemas.microsoft.com/office/drawing/2014/main" val="2737989188"/>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37</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a:effectLst/>
                          <a:latin typeface="Times New Roman" panose="02020603050405020304" pitchFamily="18" charset="0"/>
                          <a:cs typeface="Times New Roman" panose="02020603050405020304" pitchFamily="18" charset="0"/>
                        </a:rPr>
                        <a:t>S49</a:t>
                      </a:r>
                      <a:r>
                        <a:rPr lang="zh-CN" sz="1600" kern="0">
                          <a:effectLst/>
                          <a:latin typeface="Times New Roman" panose="02020603050405020304" pitchFamily="18" charset="0"/>
                          <a:cs typeface="Times New Roman" panose="02020603050405020304" pitchFamily="18" charset="0"/>
                        </a:rPr>
                        <a:t>新扬高速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宿迁高速二大队大队部（靳桥收费站出口）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2747113385"/>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38</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a:effectLst/>
                          <a:latin typeface="Times New Roman" panose="02020603050405020304" pitchFamily="18" charset="0"/>
                          <a:cs typeface="Times New Roman" panose="02020603050405020304" pitchFamily="18" charset="0"/>
                        </a:rPr>
                        <a:t> S49</a:t>
                      </a:r>
                      <a:r>
                        <a:rPr lang="zh-CN" sz="1600" kern="0">
                          <a:effectLst/>
                          <a:latin typeface="Times New Roman" panose="02020603050405020304" pitchFamily="18" charset="0"/>
                          <a:cs typeface="Times New Roman" panose="02020603050405020304" pitchFamily="18" charset="0"/>
                        </a:rPr>
                        <a:t>新扬高速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宿迁高速三大队大队部（泗洪收费站出口）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3203845166"/>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39</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ctr">
                        <a:lnSpc>
                          <a:spcPts val="1900"/>
                        </a:lnSpc>
                      </a:pPr>
                      <a:r>
                        <a:rPr lang="en-US" sz="1600" kern="0">
                          <a:effectLst/>
                          <a:latin typeface="Times New Roman" panose="02020603050405020304" pitchFamily="18" charset="0"/>
                          <a:cs typeface="Times New Roman" panose="02020603050405020304" pitchFamily="18" charset="0"/>
                        </a:rPr>
                        <a:t> S49</a:t>
                      </a:r>
                      <a:r>
                        <a:rPr lang="zh-CN" sz="1600" kern="0">
                          <a:effectLst/>
                          <a:latin typeface="Times New Roman" panose="02020603050405020304" pitchFamily="18" charset="0"/>
                          <a:cs typeface="Times New Roman" panose="02020603050405020304" pitchFamily="18" charset="0"/>
                        </a:rPr>
                        <a:t>新扬高速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宿迁高速二大队（宿迁收费站出口）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solidFill>
                      <a:srgbClr val="FAF2E4"/>
                    </a:solidFill>
                  </a:tcPr>
                </a:tc>
                <a:extLst>
                  <a:ext uri="{0D108BD9-81ED-4DB2-BD59-A6C34878D82A}">
                    <a16:rowId xmlns:a16="http://schemas.microsoft.com/office/drawing/2014/main" val="3540758991"/>
                  </a:ext>
                </a:extLst>
              </a:tr>
              <a:tr h="275362">
                <a:tc>
                  <a:txBody>
                    <a:bodyPr/>
                    <a:lstStyle/>
                    <a:p>
                      <a:pPr marL="0" algn="ctr" defTabSz="914400" rtl="0" eaLnBrk="1" latinLnBrk="0" hangingPunct="1">
                        <a:lnSpc>
                          <a:spcPts val="1900"/>
                        </a:lnSpc>
                      </a:pPr>
                      <a:r>
                        <a:rPr lang="en-US" sz="1600" b="1" kern="0" dirty="0" smtClean="0">
                          <a:solidFill>
                            <a:schemeClr val="tx1"/>
                          </a:solidFill>
                          <a:effectLst/>
                          <a:latin typeface="Times New Roman" panose="02020603050405020304" pitchFamily="18" charset="0"/>
                          <a:ea typeface="+mn-ea"/>
                          <a:cs typeface="Times New Roman" panose="02020603050405020304" pitchFamily="18" charset="0"/>
                        </a:rPr>
                        <a:t>40</a:t>
                      </a:r>
                      <a:endParaRPr lang="zh-CN" sz="1600" b="1" kern="0" dirty="0">
                        <a:solidFill>
                          <a:schemeClr val="tx1"/>
                        </a:solidFill>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zh-CN" sz="1600" kern="0" dirty="0">
                          <a:effectLst/>
                          <a:latin typeface="Times New Roman" panose="02020603050405020304" pitchFamily="18" charset="0"/>
                          <a:cs typeface="Times New Roman" panose="02020603050405020304" pitchFamily="18" charset="0"/>
                        </a:rPr>
                        <a:t>宿迁</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ctr">
                        <a:lnSpc>
                          <a:spcPts val="1900"/>
                        </a:lnSpc>
                      </a:pPr>
                      <a:r>
                        <a:rPr lang="en-US" sz="1600" kern="0">
                          <a:effectLst/>
                          <a:latin typeface="Times New Roman" panose="02020603050405020304" pitchFamily="18" charset="0"/>
                          <a:cs typeface="Times New Roman" panose="02020603050405020304" pitchFamily="18" charset="0"/>
                        </a:rPr>
                        <a:t> S49</a:t>
                      </a:r>
                      <a:r>
                        <a:rPr lang="zh-CN" sz="1600" kern="0">
                          <a:effectLst/>
                          <a:latin typeface="Times New Roman" panose="02020603050405020304" pitchFamily="18" charset="0"/>
                          <a:cs typeface="Times New Roman" panose="02020603050405020304" pitchFamily="18" charset="0"/>
                        </a:rPr>
                        <a:t>新扬高速</a:t>
                      </a:r>
                      <a:endParaRPr lang="zh-CN" sz="1600" kern="100">
                        <a:effectLst/>
                        <a:latin typeface="Times New Roman" panose="02020603050405020304" pitchFamily="18" charset="0"/>
                        <a:ea typeface="+mn-ea"/>
                        <a:cs typeface="Times New Roman" panose="02020603050405020304" pitchFamily="18" charset="0"/>
                      </a:endParaRPr>
                    </a:p>
                  </a:txBody>
                  <a:tcPr marL="21446" marR="21446" marT="0" marB="0" anchor="ctr"/>
                </a:tc>
                <a:tc>
                  <a:txBody>
                    <a:bodyPr/>
                    <a:lstStyle/>
                    <a:p>
                      <a:pPr algn="l">
                        <a:lnSpc>
                          <a:spcPts val="1900"/>
                        </a:lnSpc>
                      </a:pPr>
                      <a:r>
                        <a:rPr lang="zh-CN" sz="1600" kern="0" dirty="0">
                          <a:effectLst/>
                          <a:latin typeface="Times New Roman" panose="02020603050405020304" pitchFamily="18" charset="0"/>
                          <a:cs typeface="Times New Roman" panose="02020603050405020304" pitchFamily="18" charset="0"/>
                        </a:rPr>
                        <a:t>宿迁高速二大队（梅花收费站出口）</a:t>
                      </a:r>
                      <a:endParaRPr lang="zh-CN" sz="1600" kern="100" dirty="0">
                        <a:effectLst/>
                        <a:latin typeface="Times New Roman" panose="02020603050405020304" pitchFamily="18" charset="0"/>
                        <a:ea typeface="+mn-ea"/>
                        <a:cs typeface="Times New Roman" panose="02020603050405020304" pitchFamily="18" charset="0"/>
                      </a:endParaRPr>
                    </a:p>
                  </a:txBody>
                  <a:tcPr marL="21446" marR="21446" marT="0" marB="0" anchor="ctr"/>
                </a:tc>
                <a:extLst>
                  <a:ext uri="{0D108BD9-81ED-4DB2-BD59-A6C34878D82A}">
                    <a16:rowId xmlns:a16="http://schemas.microsoft.com/office/drawing/2014/main" val="3140237291"/>
                  </a:ext>
                </a:extLst>
              </a:tr>
            </a:tbl>
          </a:graphicData>
        </a:graphic>
      </p:graphicFrame>
    </p:spTree>
    <p:extLst>
      <p:ext uri="{BB962C8B-B14F-4D97-AF65-F5344CB8AC3E}">
        <p14:creationId xmlns:p14="http://schemas.microsoft.com/office/powerpoint/2010/main" val="1126096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027782" y="339364"/>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4</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、疫情防控，凭码出行</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772760" y="1312112"/>
            <a:ext cx="6682140" cy="4524315"/>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smtClean="0">
                <a:solidFill>
                  <a:srgbClr val="7030A0"/>
                </a:solidFill>
                <a:latin typeface="Times New Roman" panose="02020603050405020304" pitchFamily="18" charset="0"/>
                <a:cs typeface="Times New Roman" panose="02020603050405020304" pitchFamily="18" charset="0"/>
              </a:rPr>
              <a:t>春节期间，疫情防控严峻复杂，人员流动性增加，各地疫情防控政策也不同，公众请积极响应政策，</a:t>
            </a:r>
            <a:r>
              <a:rPr lang="zh-CN" altLang="en-US" sz="2000" b="1" dirty="0" smtClean="0">
                <a:solidFill>
                  <a:srgbClr val="7030A0"/>
                </a:solidFill>
                <a:latin typeface="Times New Roman" panose="02020603050405020304" pitchFamily="18" charset="0"/>
                <a:cs typeface="Times New Roman" panose="02020603050405020304" pitchFamily="18" charset="0"/>
              </a:rPr>
              <a:t>非必要不出行</a:t>
            </a:r>
            <a:r>
              <a:rPr lang="zh-CN" altLang="en-US" sz="2000" dirty="0" smtClean="0">
                <a:solidFill>
                  <a:srgbClr val="7030A0"/>
                </a:solidFill>
                <a:latin typeface="Times New Roman" panose="02020603050405020304" pitchFamily="18" charset="0"/>
                <a:cs typeface="Times New Roman" panose="02020603050405020304" pitchFamily="18" charset="0"/>
              </a:rPr>
              <a:t>。如确需出行，应提前了解所到地发布的疫情风险提示和通行政策。如需出门，务必戴上口罩，避免前往人员密集场所和参加聚集性活动。进出交通卡口、服务区、收费站等公共交通场所，严格落实</a:t>
            </a:r>
            <a:r>
              <a:rPr lang="zh-CN" altLang="en-US" sz="2000" b="1" dirty="0" smtClean="0">
                <a:solidFill>
                  <a:srgbClr val="7030A0"/>
                </a:solidFill>
                <a:latin typeface="Times New Roman" panose="02020603050405020304" pitchFamily="18" charset="0"/>
                <a:cs typeface="Times New Roman" panose="02020603050405020304" pitchFamily="18" charset="0"/>
              </a:rPr>
              <a:t>佩戴口罩</a:t>
            </a:r>
            <a:r>
              <a:rPr lang="zh-CN" altLang="en-US" sz="2000" dirty="0" smtClean="0">
                <a:solidFill>
                  <a:srgbClr val="7030A0"/>
                </a:solidFill>
                <a:latin typeface="Times New Roman" panose="02020603050405020304" pitchFamily="18" charset="0"/>
                <a:cs typeface="Times New Roman" panose="02020603050405020304" pitchFamily="18" charset="0"/>
              </a:rPr>
              <a:t>、“</a:t>
            </a:r>
            <a:r>
              <a:rPr lang="zh-CN" altLang="en-US" sz="2000" b="1" dirty="0" smtClean="0">
                <a:solidFill>
                  <a:srgbClr val="7030A0"/>
                </a:solidFill>
                <a:latin typeface="Times New Roman" panose="02020603050405020304" pitchFamily="18" charset="0"/>
                <a:cs typeface="Times New Roman" panose="02020603050405020304" pitchFamily="18" charset="0"/>
              </a:rPr>
              <a:t>一米线</a:t>
            </a:r>
            <a:r>
              <a:rPr lang="zh-CN" altLang="en-US" sz="2000" dirty="0" smtClean="0">
                <a:solidFill>
                  <a:srgbClr val="7030A0"/>
                </a:solidFill>
                <a:latin typeface="Times New Roman" panose="02020603050405020304" pitchFamily="18" charset="0"/>
                <a:cs typeface="Times New Roman" panose="02020603050405020304" pitchFamily="18" charset="0"/>
              </a:rPr>
              <a:t>”等防疫措施，并配合体温测量和“</a:t>
            </a:r>
            <a:r>
              <a:rPr lang="zh-CN" altLang="en-US" sz="2000" b="1" dirty="0" smtClean="0">
                <a:solidFill>
                  <a:srgbClr val="7030A0"/>
                </a:solidFill>
                <a:latin typeface="Times New Roman" panose="02020603050405020304" pitchFamily="18" charset="0"/>
                <a:cs typeface="Times New Roman" panose="02020603050405020304" pitchFamily="18" charset="0"/>
              </a:rPr>
              <a:t>健康码</a:t>
            </a:r>
            <a:r>
              <a:rPr lang="zh-CN" altLang="en-US" sz="2000" dirty="0" smtClean="0">
                <a:solidFill>
                  <a:srgbClr val="7030A0"/>
                </a:solidFill>
                <a:latin typeface="Times New Roman" panose="02020603050405020304" pitchFamily="18" charset="0"/>
                <a:cs typeface="Times New Roman" panose="02020603050405020304" pitchFamily="18" charset="0"/>
              </a:rPr>
              <a:t>”、“</a:t>
            </a:r>
            <a:r>
              <a:rPr lang="zh-CN" altLang="en-US" sz="2000" b="1" dirty="0" smtClean="0">
                <a:solidFill>
                  <a:srgbClr val="7030A0"/>
                </a:solidFill>
                <a:latin typeface="Times New Roman" panose="02020603050405020304" pitchFamily="18" charset="0"/>
                <a:cs typeface="Times New Roman" panose="02020603050405020304" pitchFamily="18" charset="0"/>
              </a:rPr>
              <a:t>行程码</a:t>
            </a:r>
            <a:r>
              <a:rPr lang="zh-CN" altLang="en-US" sz="2000" dirty="0">
                <a:solidFill>
                  <a:srgbClr val="7030A0"/>
                </a:solidFill>
                <a:latin typeface="Times New Roman" panose="02020603050405020304" pitchFamily="18" charset="0"/>
                <a:cs typeface="Times New Roman" panose="02020603050405020304" pitchFamily="18" charset="0"/>
              </a:rPr>
              <a:t>”查验。各地管控政策不断调整，请以最新发布为准！</a:t>
            </a:r>
          </a:p>
        </p:txBody>
      </p:sp>
      <p:pic>
        <p:nvPicPr>
          <p:cNvPr id="13" name="Picture 2" descr="https://gimg2.baidu.com/image_search/src=http%3A%2F%2Fwx2.sinaimg.cn%2Fmw690%2F006vD6Yely1gtztbbqyg2j30ku15in25.jpg&amp;refer=http%3A%2F%2Fwx2.sinaimg.cn&amp;app=2002&amp;size=f9999,10000&amp;q=a80&amp;n=0&amp;g=0n&amp;fmt=jpeg?sec=1634969629&amp;t=1e3f7500e0e9ece0780984dbc0c260f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7963600" y="339364"/>
            <a:ext cx="3200618" cy="60417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027782" y="339364"/>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5</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、保持车距，注意刹车</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sp>
        <p:nvSpPr>
          <p:cNvPr id="11" name="矩形 10"/>
          <p:cNvSpPr/>
          <p:nvPr/>
        </p:nvSpPr>
        <p:spPr>
          <a:xfrm>
            <a:off x="599864" y="924139"/>
            <a:ext cx="5445336" cy="3416320"/>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a:solidFill>
                  <a:srgbClr val="7030A0"/>
                </a:solidFill>
                <a:latin typeface="Times New Roman" panose="02020603050405020304" pitchFamily="18" charset="0"/>
                <a:cs typeface="Times New Roman" panose="02020603050405020304" pitchFamily="18" charset="0"/>
              </a:rPr>
              <a:t>春节期间，全省气温较低，广大司机朋友们应与前车</a:t>
            </a:r>
            <a:r>
              <a:rPr lang="zh-CN" altLang="en-US" sz="2000" b="1" dirty="0">
                <a:solidFill>
                  <a:srgbClr val="7030A0"/>
                </a:solidFill>
                <a:latin typeface="Times New Roman" panose="02020603050405020304" pitchFamily="18" charset="0"/>
                <a:cs typeface="Times New Roman" panose="02020603050405020304" pitchFamily="18" charset="0"/>
              </a:rPr>
              <a:t>保持</a:t>
            </a:r>
            <a:r>
              <a:rPr lang="zh-CN" altLang="en-US" sz="2000" dirty="0">
                <a:solidFill>
                  <a:srgbClr val="7030A0"/>
                </a:solidFill>
                <a:latin typeface="Times New Roman" panose="02020603050405020304" pitchFamily="18" charset="0"/>
                <a:cs typeface="Times New Roman" panose="02020603050405020304" pitchFamily="18" charset="0"/>
              </a:rPr>
              <a:t>足以采取安全措施的</a:t>
            </a:r>
            <a:r>
              <a:rPr lang="zh-CN" altLang="en-US" sz="2000" b="1" dirty="0">
                <a:solidFill>
                  <a:srgbClr val="7030A0"/>
                </a:solidFill>
                <a:latin typeface="Times New Roman" panose="02020603050405020304" pitchFamily="18" charset="0"/>
                <a:cs typeface="Times New Roman" panose="02020603050405020304" pitchFamily="18" charset="0"/>
              </a:rPr>
              <a:t>距离</a:t>
            </a:r>
            <a:r>
              <a:rPr lang="zh-CN" altLang="en-US" sz="2000" dirty="0">
                <a:solidFill>
                  <a:srgbClr val="7030A0"/>
                </a:solidFill>
                <a:latin typeface="Times New Roman" panose="02020603050405020304" pitchFamily="18" charset="0"/>
                <a:cs typeface="Times New Roman" panose="02020603050405020304" pitchFamily="18" charset="0"/>
              </a:rPr>
              <a:t>，勤用鸣笛方式提醒前后车辆，谨防发生追尾事故。同时，当发现和前车的距离在缩短时，马上收油减速。采取点刹方式，轻踩轻抬，千万不要一脚踩死，注意</a:t>
            </a:r>
            <a:r>
              <a:rPr lang="zh-CN" altLang="en-US" sz="2000" b="1" dirty="0">
                <a:solidFill>
                  <a:srgbClr val="7030A0"/>
                </a:solidFill>
                <a:latin typeface="Times New Roman" panose="02020603050405020304" pitchFamily="18" charset="0"/>
                <a:cs typeface="Times New Roman" panose="02020603050405020304" pitchFamily="18" charset="0"/>
              </a:rPr>
              <a:t>防止侧滑</a:t>
            </a:r>
            <a:r>
              <a:rPr lang="zh-CN" altLang="en-US" sz="2000" dirty="0">
                <a:solidFill>
                  <a:srgbClr val="7030A0"/>
                </a:solidFill>
                <a:latin typeface="Times New Roman" panose="02020603050405020304" pitchFamily="18" charset="0"/>
                <a:cs typeface="Times New Roman" panose="02020603050405020304" pitchFamily="18" charset="0"/>
              </a:rPr>
              <a:t>。</a:t>
            </a:r>
          </a:p>
        </p:txBody>
      </p:sp>
      <p:sp>
        <p:nvSpPr>
          <p:cNvPr id="6" name="文本框 5"/>
          <p:cNvSpPr txBox="1"/>
          <p:nvPr/>
        </p:nvSpPr>
        <p:spPr>
          <a:xfrm>
            <a:off x="6910505" y="339364"/>
            <a:ext cx="4493539"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6</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、听从指挥，冷静应对</a:t>
            </a:r>
          </a:p>
        </p:txBody>
      </p:sp>
      <p:sp>
        <p:nvSpPr>
          <p:cNvPr id="7" name="矩形 6"/>
          <p:cNvSpPr/>
          <p:nvPr/>
        </p:nvSpPr>
        <p:spPr>
          <a:xfrm>
            <a:off x="6388292" y="934185"/>
            <a:ext cx="5537963" cy="3338671"/>
          </a:xfrm>
          <a:prstGeom prst="rect">
            <a:avLst/>
          </a:prstGeom>
        </p:spPr>
        <p:txBody>
          <a:bodyPr wrap="square">
            <a:spAutoFit/>
            <a:scene3d>
              <a:camera prst="orthographicFront"/>
              <a:lightRig rig="threePt" dir="t"/>
            </a:scene3d>
            <a:sp3d contourW="12700"/>
          </a:bodyPr>
          <a:lstStyle/>
          <a:p>
            <a:pPr indent="457200">
              <a:lnSpc>
                <a:spcPct val="180000"/>
              </a:lnSpc>
            </a:pPr>
            <a:r>
              <a:rPr lang="zh-CN" altLang="en-US" sz="2000" dirty="0">
                <a:solidFill>
                  <a:srgbClr val="7030A0"/>
                </a:solidFill>
                <a:latin typeface="Times New Roman" panose="02020603050405020304" pitchFamily="18" charset="0"/>
                <a:cs typeface="Times New Roman" panose="02020603050405020304" pitchFamily="18" charset="0"/>
              </a:rPr>
              <a:t>遇冰雪天气，应</a:t>
            </a:r>
            <a:r>
              <a:rPr lang="zh-CN" altLang="en-US" sz="2000" b="1" dirty="0">
                <a:solidFill>
                  <a:srgbClr val="7030A0"/>
                </a:solidFill>
                <a:latin typeface="Times New Roman" panose="02020603050405020304" pitchFamily="18" charset="0"/>
                <a:cs typeface="Times New Roman" panose="02020603050405020304" pitchFamily="18" charset="0"/>
              </a:rPr>
              <a:t>减速慢行</a:t>
            </a:r>
            <a:r>
              <a:rPr lang="zh-CN" altLang="en-US" sz="2000" dirty="0">
                <a:solidFill>
                  <a:srgbClr val="7030A0"/>
                </a:solidFill>
                <a:latin typeface="Times New Roman" panose="02020603050405020304" pitchFamily="18" charset="0"/>
                <a:cs typeface="Times New Roman" panose="02020603050405020304" pitchFamily="18" charset="0"/>
              </a:rPr>
              <a:t>，在桥隧等易积雪结冰路段，应尽量避免急踩刹车，防止打滑。当出现突发情况时，可拨打</a:t>
            </a:r>
            <a:r>
              <a:rPr lang="en-US" altLang="zh-CN" sz="2000" b="1" dirty="0">
                <a:solidFill>
                  <a:srgbClr val="7030A0"/>
                </a:solidFill>
                <a:latin typeface="Times New Roman" panose="02020603050405020304" pitchFamily="18" charset="0"/>
                <a:cs typeface="Times New Roman" panose="02020603050405020304" pitchFamily="18" charset="0"/>
              </a:rPr>
              <a:t>110</a:t>
            </a:r>
            <a:r>
              <a:rPr lang="zh-CN" altLang="en-US" sz="2000" dirty="0">
                <a:solidFill>
                  <a:srgbClr val="7030A0"/>
                </a:solidFill>
                <a:latin typeface="Times New Roman" panose="02020603050405020304" pitchFamily="18" charset="0"/>
                <a:cs typeface="Times New Roman" panose="02020603050405020304" pitchFamily="18" charset="0"/>
              </a:rPr>
              <a:t>、</a:t>
            </a:r>
            <a:r>
              <a:rPr lang="en-US" altLang="zh-CN" sz="2000" b="1" dirty="0">
                <a:solidFill>
                  <a:srgbClr val="7030A0"/>
                </a:solidFill>
                <a:latin typeface="Times New Roman" panose="02020603050405020304" pitchFamily="18" charset="0"/>
                <a:cs typeface="Times New Roman" panose="02020603050405020304" pitchFamily="18" charset="0"/>
              </a:rPr>
              <a:t>96777</a:t>
            </a:r>
            <a:r>
              <a:rPr lang="zh-CN" altLang="en-US" sz="2000" dirty="0">
                <a:solidFill>
                  <a:srgbClr val="7030A0"/>
                </a:solidFill>
                <a:latin typeface="Times New Roman" panose="02020603050405020304" pitchFamily="18" charset="0"/>
                <a:cs typeface="Times New Roman" panose="02020603050405020304" pitchFamily="18" charset="0"/>
              </a:rPr>
              <a:t>、</a:t>
            </a:r>
            <a:r>
              <a:rPr lang="en-US" altLang="zh-CN" sz="2000" b="1" dirty="0">
                <a:solidFill>
                  <a:srgbClr val="7030A0"/>
                </a:solidFill>
                <a:latin typeface="Times New Roman" panose="02020603050405020304" pitchFamily="18" charset="0"/>
                <a:cs typeface="Times New Roman" panose="02020603050405020304" pitchFamily="18" charset="0"/>
              </a:rPr>
              <a:t>12328</a:t>
            </a:r>
            <a:r>
              <a:rPr lang="zh-CN" altLang="en-US" sz="2000" dirty="0">
                <a:solidFill>
                  <a:srgbClr val="7030A0"/>
                </a:solidFill>
                <a:latin typeface="Times New Roman" panose="02020603050405020304" pitchFamily="18" charset="0"/>
                <a:cs typeface="Times New Roman" panose="02020603050405020304" pitchFamily="18" charset="0"/>
              </a:rPr>
              <a:t>客服热线求助，也可关注“</a:t>
            </a:r>
            <a:r>
              <a:rPr lang="zh-CN" altLang="en-US" sz="2000" b="1" dirty="0">
                <a:solidFill>
                  <a:srgbClr val="7030A0"/>
                </a:solidFill>
                <a:latin typeface="Times New Roman" panose="02020603050405020304" pitchFamily="18" charset="0"/>
                <a:cs typeface="Times New Roman" panose="02020603050405020304" pitchFamily="18" charset="0"/>
              </a:rPr>
              <a:t>江苏高速</a:t>
            </a:r>
            <a:r>
              <a:rPr lang="zh-CN" altLang="en-US" sz="2000" dirty="0">
                <a:solidFill>
                  <a:srgbClr val="7030A0"/>
                </a:solidFill>
                <a:latin typeface="Times New Roman" panose="02020603050405020304" pitchFamily="18" charset="0"/>
                <a:cs typeface="Times New Roman" panose="02020603050405020304" pitchFamily="18" charset="0"/>
              </a:rPr>
              <a:t>”微信公众号，使用“</a:t>
            </a:r>
            <a:r>
              <a:rPr lang="zh-CN" altLang="en-US" sz="2000" b="1" dirty="0">
                <a:solidFill>
                  <a:srgbClr val="7030A0"/>
                </a:solidFill>
                <a:latin typeface="Times New Roman" panose="02020603050405020304" pitchFamily="18" charset="0"/>
                <a:cs typeface="Times New Roman" panose="02020603050405020304" pitchFamily="18" charset="0"/>
              </a:rPr>
              <a:t>一键救援</a:t>
            </a:r>
            <a:r>
              <a:rPr lang="zh-CN" altLang="en-US" sz="2000" dirty="0">
                <a:solidFill>
                  <a:srgbClr val="7030A0"/>
                </a:solidFill>
                <a:latin typeface="Times New Roman" panose="02020603050405020304" pitchFamily="18" charset="0"/>
                <a:cs typeface="Times New Roman" panose="02020603050405020304" pitchFamily="18" charset="0"/>
              </a:rPr>
              <a:t>”功能，在交警人员来之前，要在车辆后方摆放警示标志，勿在高速路面上逗留。</a:t>
            </a:r>
          </a:p>
        </p:txBody>
      </p:sp>
      <p:grpSp>
        <p:nvGrpSpPr>
          <p:cNvPr id="8" name="组合 7"/>
          <p:cNvGrpSpPr/>
          <p:nvPr/>
        </p:nvGrpSpPr>
        <p:grpSpPr>
          <a:xfrm>
            <a:off x="1027782" y="4272856"/>
            <a:ext cx="9750862" cy="2455516"/>
            <a:chOff x="685155" y="3269814"/>
            <a:chExt cx="9472651" cy="2657120"/>
          </a:xfrm>
        </p:grpSpPr>
        <p:pic>
          <p:nvPicPr>
            <p:cNvPr id="9" name="图片 8"/>
            <p:cNvPicPr/>
            <p:nvPr/>
          </p:nvPicPr>
          <p:blipFill rotWithShape="1">
            <a:blip r:embed="rId4" cstate="print">
              <a:extLst>
                <a:ext uri="{28A0092B-C50C-407E-A947-70E740481C1C}">
                  <a14:useLocalDpi xmlns:a14="http://schemas.microsoft.com/office/drawing/2010/main" val="0"/>
                </a:ext>
              </a:extLst>
            </a:blip>
            <a:srcRect r="77171" b="7227"/>
            <a:stretch>
              <a:fillRect/>
            </a:stretch>
          </p:blipFill>
          <p:spPr bwMode="auto">
            <a:xfrm>
              <a:off x="5695305" y="3269814"/>
              <a:ext cx="2108904" cy="2657120"/>
            </a:xfrm>
            <a:prstGeom prst="rect">
              <a:avLst/>
            </a:prstGeom>
            <a:noFill/>
            <a:ln>
              <a:noFill/>
            </a:ln>
          </p:spPr>
        </p:pic>
        <p:pic>
          <p:nvPicPr>
            <p:cNvPr id="10" name="图片 9"/>
            <p:cNvPicPr/>
            <p:nvPr/>
          </p:nvPicPr>
          <p:blipFill rotWithShape="1">
            <a:blip r:embed="rId4" cstate="print">
              <a:extLst>
                <a:ext uri="{28A0092B-C50C-407E-A947-70E740481C1C}">
                  <a14:useLocalDpi xmlns:a14="http://schemas.microsoft.com/office/drawing/2010/main" val="0"/>
                </a:ext>
              </a:extLst>
            </a:blip>
            <a:srcRect l="77271" b="7227"/>
            <a:stretch>
              <a:fillRect/>
            </a:stretch>
          </p:blipFill>
          <p:spPr bwMode="auto">
            <a:xfrm>
              <a:off x="8058150" y="3269814"/>
              <a:ext cx="2099656" cy="2657120"/>
            </a:xfrm>
            <a:prstGeom prst="rect">
              <a:avLst/>
            </a:prstGeom>
            <a:noFill/>
            <a:ln>
              <a:noFill/>
            </a:ln>
          </p:spPr>
        </p:pic>
        <p:pic>
          <p:nvPicPr>
            <p:cNvPr id="12" name="图片 11"/>
            <p:cNvPicPr/>
            <p:nvPr/>
          </p:nvPicPr>
          <p:blipFill rotWithShape="1">
            <a:blip r:embed="rId4" cstate="print">
              <a:extLst>
                <a:ext uri="{28A0092B-C50C-407E-A947-70E740481C1C}">
                  <a14:useLocalDpi xmlns:a14="http://schemas.microsoft.com/office/drawing/2010/main" val="0"/>
                </a:ext>
              </a:extLst>
            </a:blip>
            <a:srcRect l="23036" r="22727" b="7227"/>
            <a:stretch>
              <a:fillRect/>
            </a:stretch>
          </p:blipFill>
          <p:spPr bwMode="auto">
            <a:xfrm>
              <a:off x="685155" y="3269814"/>
              <a:ext cx="5010150" cy="2657120"/>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64932" y="950380"/>
            <a:ext cx="10883620" cy="1225720"/>
          </a:xfrm>
          <a:prstGeom prst="rect">
            <a:avLst/>
          </a:prstGeom>
        </p:spPr>
        <p:txBody>
          <a:bodyPr wrap="square">
            <a:spAutoFit/>
            <a:scene3d>
              <a:camera prst="orthographicFront"/>
              <a:lightRig rig="threePt" dir="t"/>
            </a:scene3d>
            <a:sp3d contourW="12700"/>
          </a:bodyPr>
          <a:lstStyle/>
          <a:p>
            <a:pPr indent="457200">
              <a:lnSpc>
                <a:spcPct val="180000"/>
              </a:lnSpc>
            </a:pPr>
            <a:r>
              <a:rPr lang="en-US" altLang="zh-CN" sz="2200" dirty="0">
                <a:solidFill>
                  <a:srgbClr val="7030A0"/>
                </a:solidFill>
                <a:latin typeface="Times New Roman" panose="02020603050405020304" pitchFamily="18" charset="0"/>
                <a:cs typeface="Times New Roman" panose="02020603050405020304" pitchFamily="18" charset="0"/>
              </a:rPr>
              <a:t>2022</a:t>
            </a:r>
            <a:r>
              <a:rPr lang="zh-CN" altLang="en-US" sz="2200" dirty="0">
                <a:solidFill>
                  <a:srgbClr val="7030A0"/>
                </a:solidFill>
                <a:latin typeface="Times New Roman" panose="02020603050405020304" pitchFamily="18" charset="0"/>
                <a:cs typeface="Times New Roman" panose="02020603050405020304" pitchFamily="18" charset="0"/>
              </a:rPr>
              <a:t>年春节放假时间为</a:t>
            </a:r>
            <a:r>
              <a:rPr lang="en-US" altLang="zh-CN" sz="2200" b="1" dirty="0">
                <a:solidFill>
                  <a:srgbClr val="7030A0"/>
                </a:solidFill>
                <a:latin typeface="Times New Roman" panose="02020603050405020304" pitchFamily="18" charset="0"/>
                <a:cs typeface="Times New Roman" panose="02020603050405020304" pitchFamily="18" charset="0"/>
              </a:rPr>
              <a:t>1</a:t>
            </a:r>
            <a:r>
              <a:rPr lang="zh-CN" altLang="en-US" sz="2200" b="1" dirty="0">
                <a:solidFill>
                  <a:srgbClr val="7030A0"/>
                </a:solidFill>
                <a:latin typeface="Times New Roman" panose="02020603050405020304" pitchFamily="18" charset="0"/>
                <a:cs typeface="Times New Roman" panose="02020603050405020304" pitchFamily="18" charset="0"/>
              </a:rPr>
              <a:t>月</a:t>
            </a:r>
            <a:r>
              <a:rPr lang="en-US" altLang="zh-CN" sz="2200" b="1" dirty="0">
                <a:solidFill>
                  <a:srgbClr val="7030A0"/>
                </a:solidFill>
                <a:latin typeface="Times New Roman" panose="02020603050405020304" pitchFamily="18" charset="0"/>
                <a:cs typeface="Times New Roman" panose="02020603050405020304" pitchFamily="18" charset="0"/>
              </a:rPr>
              <a:t>31</a:t>
            </a:r>
            <a:r>
              <a:rPr lang="zh-CN" altLang="en-US" sz="2200" b="1" dirty="0">
                <a:solidFill>
                  <a:srgbClr val="7030A0"/>
                </a:solidFill>
                <a:latin typeface="Times New Roman" panose="02020603050405020304" pitchFamily="18" charset="0"/>
                <a:cs typeface="Times New Roman" panose="02020603050405020304" pitchFamily="18" charset="0"/>
              </a:rPr>
              <a:t>日</a:t>
            </a:r>
            <a:r>
              <a:rPr lang="en-US" altLang="zh-CN" sz="2200" b="1" dirty="0">
                <a:solidFill>
                  <a:srgbClr val="7030A0"/>
                </a:solidFill>
                <a:latin typeface="Times New Roman" panose="02020603050405020304" pitchFamily="18" charset="0"/>
                <a:cs typeface="Times New Roman" panose="02020603050405020304" pitchFamily="18" charset="0"/>
              </a:rPr>
              <a:t>-2</a:t>
            </a:r>
            <a:r>
              <a:rPr lang="zh-CN" altLang="en-US" sz="2200" b="1" dirty="0">
                <a:solidFill>
                  <a:srgbClr val="7030A0"/>
                </a:solidFill>
                <a:latin typeface="Times New Roman" panose="02020603050405020304" pitchFamily="18" charset="0"/>
                <a:cs typeface="Times New Roman" panose="02020603050405020304" pitchFamily="18" charset="0"/>
              </a:rPr>
              <a:t>月</a:t>
            </a:r>
            <a:r>
              <a:rPr lang="en-US" altLang="zh-CN" sz="2200" b="1" dirty="0">
                <a:solidFill>
                  <a:srgbClr val="7030A0"/>
                </a:solidFill>
                <a:latin typeface="Times New Roman" panose="02020603050405020304" pitchFamily="18" charset="0"/>
                <a:cs typeface="Times New Roman" panose="02020603050405020304" pitchFamily="18" charset="0"/>
              </a:rPr>
              <a:t>6</a:t>
            </a:r>
            <a:r>
              <a:rPr lang="zh-CN" altLang="en-US" sz="2200" b="1" dirty="0">
                <a:solidFill>
                  <a:srgbClr val="7030A0"/>
                </a:solidFill>
                <a:latin typeface="Times New Roman" panose="02020603050405020304" pitchFamily="18" charset="0"/>
                <a:cs typeface="Times New Roman" panose="02020603050405020304" pitchFamily="18" charset="0"/>
              </a:rPr>
              <a:t>日</a:t>
            </a:r>
            <a:r>
              <a:rPr lang="zh-CN" altLang="en-US" sz="2200" dirty="0">
                <a:solidFill>
                  <a:srgbClr val="7030A0"/>
                </a:solidFill>
                <a:latin typeface="Times New Roman" panose="02020603050405020304" pitchFamily="18" charset="0"/>
                <a:cs typeface="Times New Roman" panose="02020603050405020304" pitchFamily="18" charset="0"/>
              </a:rPr>
              <a:t>，共七天！预计春节期间全省天气以多云为主，最低气温</a:t>
            </a:r>
            <a:r>
              <a:rPr lang="en-US" altLang="zh-CN" sz="2200" dirty="0">
                <a:solidFill>
                  <a:srgbClr val="7030A0"/>
                </a:solidFill>
                <a:latin typeface="Times New Roman" panose="02020603050405020304" pitchFamily="18" charset="0"/>
                <a:cs typeface="Times New Roman" panose="02020603050405020304" pitchFamily="18" charset="0"/>
              </a:rPr>
              <a:t>0℃</a:t>
            </a:r>
            <a:r>
              <a:rPr lang="zh-CN" altLang="en-US" sz="2200" dirty="0">
                <a:solidFill>
                  <a:srgbClr val="7030A0"/>
                </a:solidFill>
                <a:latin typeface="Times New Roman" panose="02020603050405020304" pitchFamily="18" charset="0"/>
                <a:cs typeface="Times New Roman" panose="02020603050405020304" pitchFamily="18" charset="0"/>
              </a:rPr>
              <a:t>左右，最高气温</a:t>
            </a:r>
            <a:r>
              <a:rPr lang="en-US" altLang="zh-CN" sz="2200" dirty="0">
                <a:solidFill>
                  <a:srgbClr val="7030A0"/>
                </a:solidFill>
                <a:latin typeface="Times New Roman" panose="02020603050405020304" pitchFamily="18" charset="0"/>
                <a:cs typeface="Times New Roman" panose="02020603050405020304" pitchFamily="18" charset="0"/>
              </a:rPr>
              <a:t>7℃</a:t>
            </a:r>
            <a:r>
              <a:rPr lang="zh-CN" altLang="en-US" sz="2200" dirty="0">
                <a:solidFill>
                  <a:srgbClr val="7030A0"/>
                </a:solidFill>
                <a:latin typeface="Times New Roman" panose="02020603050405020304" pitchFamily="18" charset="0"/>
                <a:cs typeface="Times New Roman" panose="02020603050405020304" pitchFamily="18" charset="0"/>
              </a:rPr>
              <a:t>左右。（天气情况瞬息万变，请以最新预报为准！）</a:t>
            </a:r>
          </a:p>
        </p:txBody>
      </p:sp>
      <p:sp>
        <p:nvSpPr>
          <p:cNvPr id="19" name="文本框 18"/>
          <p:cNvSpPr txBox="1"/>
          <p:nvPr/>
        </p:nvSpPr>
        <p:spPr>
          <a:xfrm>
            <a:off x="948879" y="291739"/>
            <a:ext cx="2464137"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1</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、天气预报</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21" name="表格 20"/>
          <p:cNvGraphicFramePr>
            <a:graphicFrameLocks noGrp="1"/>
          </p:cNvGraphicFramePr>
          <p:nvPr>
            <p:extLst>
              <p:ext uri="{D42A27DB-BD31-4B8C-83A1-F6EECF244321}">
                <p14:modId xmlns:p14="http://schemas.microsoft.com/office/powerpoint/2010/main" val="3436610908"/>
              </p:ext>
            </p:extLst>
          </p:nvPr>
        </p:nvGraphicFramePr>
        <p:xfrm>
          <a:off x="948879" y="2542381"/>
          <a:ext cx="10177752" cy="3671976"/>
        </p:xfrm>
        <a:graphic>
          <a:graphicData uri="http://schemas.openxmlformats.org/drawingml/2006/table">
            <a:tbl>
              <a:tblPr firstRow="1" firstCol="1" bandRow="1">
                <a:tableStyleId>{F5AB1C69-6EDB-4FF4-983F-18BD219EF322}</a:tableStyleId>
              </a:tblPr>
              <a:tblGrid>
                <a:gridCol w="1913247">
                  <a:extLst>
                    <a:ext uri="{9D8B030D-6E8A-4147-A177-3AD203B41FA5}">
                      <a16:colId xmlns:a16="http://schemas.microsoft.com/office/drawing/2014/main" val="20000"/>
                    </a:ext>
                  </a:extLst>
                </a:gridCol>
                <a:gridCol w="1898604">
                  <a:extLst>
                    <a:ext uri="{9D8B030D-6E8A-4147-A177-3AD203B41FA5}">
                      <a16:colId xmlns:a16="http://schemas.microsoft.com/office/drawing/2014/main" val="20001"/>
                    </a:ext>
                  </a:extLst>
                </a:gridCol>
                <a:gridCol w="2121967">
                  <a:extLst>
                    <a:ext uri="{9D8B030D-6E8A-4147-A177-3AD203B41FA5}">
                      <a16:colId xmlns:a16="http://schemas.microsoft.com/office/drawing/2014/main" val="20002"/>
                    </a:ext>
                  </a:extLst>
                </a:gridCol>
                <a:gridCol w="2121967">
                  <a:extLst>
                    <a:ext uri="{9D8B030D-6E8A-4147-A177-3AD203B41FA5}">
                      <a16:colId xmlns:a16="http://schemas.microsoft.com/office/drawing/2014/main" val="20003"/>
                    </a:ext>
                  </a:extLst>
                </a:gridCol>
                <a:gridCol w="2121967">
                  <a:extLst>
                    <a:ext uri="{9D8B030D-6E8A-4147-A177-3AD203B41FA5}">
                      <a16:colId xmlns:a16="http://schemas.microsoft.com/office/drawing/2014/main" val="20004"/>
                    </a:ext>
                  </a:extLst>
                </a:gridCol>
              </a:tblGrid>
              <a:tr h="388382">
                <a:tc>
                  <a:txBody>
                    <a:bodyPr/>
                    <a:lstStyle/>
                    <a:p>
                      <a:pPr algn="ctr">
                        <a:spcAft>
                          <a:spcPts val="0"/>
                        </a:spcAft>
                      </a:pPr>
                      <a:r>
                        <a:rPr lang="zh-CN" sz="1800" kern="100" dirty="0">
                          <a:solidFill>
                            <a:srgbClr val="7030A0"/>
                          </a:solidFill>
                          <a:effectLst/>
                          <a:latin typeface="Times New Roman" panose="02020603050405020304" pitchFamily="18" charset="0"/>
                          <a:cs typeface="Times New Roman" panose="02020603050405020304" pitchFamily="18" charset="0"/>
                        </a:rPr>
                        <a:t>日期</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00" dirty="0">
                          <a:solidFill>
                            <a:srgbClr val="7030A0"/>
                          </a:solidFill>
                          <a:effectLst/>
                          <a:latin typeface="Times New Roman" panose="02020603050405020304" pitchFamily="18" charset="0"/>
                          <a:cs typeface="Times New Roman" panose="02020603050405020304" pitchFamily="18" charset="0"/>
                        </a:rPr>
                        <a:t>腊月二十八</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00" dirty="0">
                          <a:solidFill>
                            <a:srgbClr val="7030A0"/>
                          </a:solidFill>
                          <a:effectLst/>
                          <a:latin typeface="Times New Roman" panose="02020603050405020304" pitchFamily="18" charset="0"/>
                          <a:cs typeface="Times New Roman" panose="02020603050405020304" pitchFamily="18" charset="0"/>
                        </a:rPr>
                        <a:t>除夕</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00" dirty="0">
                          <a:solidFill>
                            <a:srgbClr val="7030A0"/>
                          </a:solidFill>
                          <a:effectLst/>
                          <a:latin typeface="Times New Roman" panose="02020603050405020304" pitchFamily="18" charset="0"/>
                          <a:ea typeface="+mn-ea"/>
                          <a:cs typeface="Times New Roman" panose="02020603050405020304" pitchFamily="18" charset="0"/>
                        </a:rPr>
                        <a:t>春节</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00" dirty="0">
                          <a:solidFill>
                            <a:srgbClr val="7030A0"/>
                          </a:solidFill>
                          <a:effectLst/>
                          <a:latin typeface="Times New Roman" panose="02020603050405020304" pitchFamily="18" charset="0"/>
                          <a:ea typeface="+mn-ea"/>
                          <a:cs typeface="Times New Roman" panose="02020603050405020304" pitchFamily="18" charset="0"/>
                        </a:rPr>
                        <a:t>初二</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059224">
                <a:tc>
                  <a:txBody>
                    <a:bodyPr/>
                    <a:lstStyle/>
                    <a:p>
                      <a:pPr algn="ctr">
                        <a:spcAft>
                          <a:spcPts val="0"/>
                        </a:spcAft>
                      </a:pPr>
                      <a:r>
                        <a:rPr lang="zh-CN" sz="1800" kern="100" dirty="0">
                          <a:solidFill>
                            <a:srgbClr val="7030A0"/>
                          </a:solidFill>
                          <a:effectLst/>
                          <a:latin typeface="Times New Roman" panose="02020603050405020304" pitchFamily="18" charset="0"/>
                          <a:cs typeface="Times New Roman" panose="02020603050405020304" pitchFamily="18" charset="0"/>
                        </a:rPr>
                        <a:t>天气</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en-US" sz="1800" kern="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en-US" sz="1800" kern="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en-US" sz="1800" kern="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en-US" sz="1800" kern="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388382">
                <a:tc>
                  <a:txBody>
                    <a:bodyPr/>
                    <a:lstStyle/>
                    <a:p>
                      <a:pPr algn="ctr">
                        <a:spcAft>
                          <a:spcPts val="0"/>
                        </a:spcAft>
                      </a:pPr>
                      <a:r>
                        <a:rPr lang="zh-CN" sz="1800" kern="100" dirty="0">
                          <a:solidFill>
                            <a:srgbClr val="7030A0"/>
                          </a:solidFill>
                          <a:effectLst/>
                          <a:latin typeface="Times New Roman" panose="02020603050405020304" pitchFamily="18" charset="0"/>
                          <a:cs typeface="Times New Roman" panose="02020603050405020304" pitchFamily="18" charset="0"/>
                        </a:rPr>
                        <a:t>温度（℃）</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r>
                        <a:rPr lang="en-US" alt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rPr>
                        <a:t>0~3</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0~5</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1~7</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1~7</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2"/>
                  </a:ext>
                </a:extLst>
              </a:tr>
              <a:tr h="388382">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kern="100" dirty="0">
                          <a:solidFill>
                            <a:srgbClr val="7030A0"/>
                          </a:solidFill>
                          <a:effectLst/>
                          <a:latin typeface="Times New Roman" panose="02020603050405020304" pitchFamily="18" charset="0"/>
                          <a:cs typeface="Times New Roman" panose="02020603050405020304" pitchFamily="18" charset="0"/>
                        </a:rPr>
                        <a:t>日期</a:t>
                      </a:r>
                      <a:endParaRPr lang="zh-CN" sz="1800" b="1"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kern="100" dirty="0">
                          <a:solidFill>
                            <a:srgbClr val="7030A0"/>
                          </a:solidFill>
                          <a:effectLst/>
                          <a:latin typeface="Times New Roman" panose="02020603050405020304" pitchFamily="18" charset="0"/>
                          <a:cs typeface="Times New Roman" panose="02020603050405020304" pitchFamily="18" charset="0"/>
                        </a:rPr>
                        <a:t>初三</a:t>
                      </a:r>
                      <a:endParaRPr lang="zh-CN" altLang="zh-CN" sz="1800" b="1"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kern="100" dirty="0">
                          <a:solidFill>
                            <a:srgbClr val="7030A0"/>
                          </a:solidFill>
                          <a:effectLst/>
                          <a:latin typeface="Times New Roman" panose="02020603050405020304" pitchFamily="18" charset="0"/>
                          <a:cs typeface="Times New Roman" panose="02020603050405020304" pitchFamily="18" charset="0"/>
                        </a:rPr>
                        <a:t>初四</a:t>
                      </a:r>
                      <a:endParaRPr lang="zh-CN" altLang="zh-CN" sz="1800" b="1"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kern="100" dirty="0">
                          <a:solidFill>
                            <a:srgbClr val="7030A0"/>
                          </a:solidFill>
                          <a:effectLst/>
                          <a:latin typeface="Times New Roman" panose="02020603050405020304" pitchFamily="18" charset="0"/>
                          <a:ea typeface="+mn-ea"/>
                          <a:cs typeface="Times New Roman" panose="02020603050405020304" pitchFamily="18" charset="0"/>
                        </a:rPr>
                        <a:t>初五</a:t>
                      </a:r>
                      <a:endParaRPr lang="zh-CN" altLang="zh-CN" sz="1800" b="1"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kern="100" dirty="0">
                          <a:solidFill>
                            <a:srgbClr val="7030A0"/>
                          </a:solidFill>
                          <a:effectLst/>
                          <a:latin typeface="Times New Roman" panose="02020603050405020304" pitchFamily="18" charset="0"/>
                          <a:ea typeface="+mn-ea"/>
                          <a:cs typeface="Times New Roman" panose="02020603050405020304" pitchFamily="18" charset="0"/>
                        </a:rPr>
                        <a:t>初六</a:t>
                      </a:r>
                      <a:endParaRPr lang="zh-CN" altLang="zh-CN" sz="1800" b="1" kern="100" dirty="0">
                        <a:solidFill>
                          <a:srgbClr val="7030A0"/>
                        </a:solidFill>
                        <a:effectLst/>
                        <a:latin typeface="Times New Roman" panose="02020603050405020304" pitchFamily="18" charset="0"/>
                        <a:ea typeface="+mn-ea"/>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r h="1059224">
                <a:tc>
                  <a:txBody>
                    <a:bodyPr/>
                    <a:lstStyle/>
                    <a:p>
                      <a:pPr algn="ctr">
                        <a:spcAft>
                          <a:spcPts val="0"/>
                        </a:spcAft>
                      </a:pPr>
                      <a:r>
                        <a:rPr lang="zh-CN" sz="1800" kern="100" dirty="0">
                          <a:solidFill>
                            <a:srgbClr val="7030A0"/>
                          </a:solidFill>
                          <a:effectLst/>
                          <a:latin typeface="Times New Roman" panose="02020603050405020304" pitchFamily="18" charset="0"/>
                          <a:cs typeface="Times New Roman" panose="02020603050405020304" pitchFamily="18" charset="0"/>
                        </a:rPr>
                        <a:t>天气</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algn="ctr">
                        <a:spcAft>
                          <a:spcPts val="0"/>
                        </a:spcAft>
                      </a:pP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4"/>
                  </a:ext>
                </a:extLst>
              </a:tr>
              <a:tr h="388382">
                <a:tc>
                  <a:txBody>
                    <a:bodyPr/>
                    <a:lstStyle/>
                    <a:p>
                      <a:pPr algn="ctr">
                        <a:spcAft>
                          <a:spcPts val="0"/>
                        </a:spcAft>
                      </a:pPr>
                      <a:r>
                        <a:rPr lang="zh-CN" sz="1800" kern="100" dirty="0">
                          <a:solidFill>
                            <a:srgbClr val="7030A0"/>
                          </a:solidFill>
                          <a:effectLst/>
                          <a:latin typeface="Times New Roman" panose="02020603050405020304" pitchFamily="18" charset="0"/>
                          <a:cs typeface="Times New Roman" panose="02020603050405020304" pitchFamily="18" charset="0"/>
                        </a:rPr>
                        <a:t>温度（℃）</a:t>
                      </a:r>
                      <a:endParaRPr lang="zh-CN" sz="1800" kern="100" dirty="0">
                        <a:solidFill>
                          <a:srgbClr val="7030A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40712" marR="407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0~7</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0~7</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-1~6</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kern="100" dirty="0">
                          <a:solidFill>
                            <a:srgbClr val="7030A0"/>
                          </a:solidFill>
                          <a:effectLst/>
                          <a:latin typeface="Times New Roman" panose="02020603050405020304" pitchFamily="18" charset="0"/>
                          <a:ea typeface="+mn-ea"/>
                          <a:cs typeface="Times New Roman" panose="02020603050405020304" pitchFamily="18" charset="0"/>
                        </a:rPr>
                        <a:t>-1~6</a:t>
                      </a:r>
                      <a:endParaRPr lang="zh-CN" altLang="zh-CN" sz="1800" kern="100" dirty="0">
                        <a:solidFill>
                          <a:srgbClr val="7030A0"/>
                        </a:solidFill>
                        <a:effectLst/>
                        <a:latin typeface="Times New Roman" panose="02020603050405020304" pitchFamily="18" charset="0"/>
                        <a:ea typeface="+mn-ea"/>
                        <a:cs typeface="Times New Roman" panose="02020603050405020304" pitchFamily="18" charset="0"/>
                      </a:endParaRPr>
                    </a:p>
                  </a:txBody>
                  <a:tcPr marL="67633" marR="6763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5"/>
                  </a:ext>
                </a:extLst>
              </a:tr>
            </a:tbl>
          </a:graphicData>
        </a:graphic>
      </p:graphicFrame>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5154" y="3175636"/>
            <a:ext cx="750738" cy="600590"/>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8102" y="5004047"/>
            <a:ext cx="750738" cy="600590"/>
          </a:xfrm>
          <a:prstGeom prst="rect">
            <a:avLst/>
          </a:prstGeom>
        </p:spPr>
      </p:pic>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1628" y="5004047"/>
            <a:ext cx="750738" cy="600590"/>
          </a:xfrm>
          <a:prstGeom prst="rect">
            <a:avLst/>
          </a:prstGeom>
        </p:spPr>
      </p:pic>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5154" y="5004047"/>
            <a:ext cx="750738" cy="600590"/>
          </a:xfrm>
          <a:prstGeom prst="rect">
            <a:avLst/>
          </a:prstGeom>
        </p:spPr>
      </p:pic>
      <p:pic>
        <p:nvPicPr>
          <p:cNvPr id="25" name="图片 24"/>
          <p:cNvPicPr>
            <a:picLocks noChangeAspect="1"/>
          </p:cNvPicPr>
          <p:nvPr/>
        </p:nvPicPr>
        <p:blipFill>
          <a:blip r:embed="rId5"/>
          <a:stretch>
            <a:fillRect/>
          </a:stretch>
        </p:blipFill>
        <p:spPr>
          <a:xfrm>
            <a:off x="5454342" y="3204716"/>
            <a:ext cx="752400" cy="444600"/>
          </a:xfrm>
          <a:prstGeom prst="rect">
            <a:avLst/>
          </a:prstGeom>
        </p:spPr>
      </p:pic>
      <p:grpSp>
        <p:nvGrpSpPr>
          <p:cNvPr id="4" name="组合 3"/>
          <p:cNvGrpSpPr/>
          <p:nvPr/>
        </p:nvGrpSpPr>
        <p:grpSpPr>
          <a:xfrm>
            <a:off x="3468834" y="3175026"/>
            <a:ext cx="752400" cy="601200"/>
            <a:chOff x="3651363" y="3240220"/>
            <a:chExt cx="752400" cy="601200"/>
          </a:xfrm>
        </p:grpSpPr>
        <p:cxnSp>
          <p:nvCxnSpPr>
            <p:cNvPr id="67" name="直接连接符 66"/>
            <p:cNvCxnSpPr/>
            <p:nvPr/>
          </p:nvCxnSpPr>
          <p:spPr>
            <a:xfrm flipH="1">
              <a:off x="3951477" y="3649899"/>
              <a:ext cx="124023" cy="178788"/>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8" name="图片 67"/>
            <p:cNvPicPr>
              <a:picLocks noChangeAspect="1"/>
            </p:cNvPicPr>
            <p:nvPr/>
          </p:nvPicPr>
          <p:blipFill>
            <a:blip r:embed="rId5"/>
            <a:stretch>
              <a:fillRect/>
            </a:stretch>
          </p:blipFill>
          <p:spPr>
            <a:xfrm>
              <a:off x="3651363" y="3240220"/>
              <a:ext cx="752400" cy="409679"/>
            </a:xfrm>
            <a:prstGeom prst="rect">
              <a:avLst/>
            </a:prstGeom>
          </p:spPr>
        </p:pic>
        <p:cxnSp>
          <p:nvCxnSpPr>
            <p:cNvPr id="69" name="直接连接符 68"/>
            <p:cNvCxnSpPr/>
            <p:nvPr/>
          </p:nvCxnSpPr>
          <p:spPr>
            <a:xfrm flipH="1">
              <a:off x="4048830" y="3662632"/>
              <a:ext cx="124023" cy="178788"/>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70" name="组合 69"/>
            <p:cNvGrpSpPr/>
            <p:nvPr/>
          </p:nvGrpSpPr>
          <p:grpSpPr>
            <a:xfrm>
              <a:off x="3710152" y="3741918"/>
              <a:ext cx="50642" cy="49432"/>
              <a:chOff x="4955733" y="989396"/>
              <a:chExt cx="71370" cy="75604"/>
            </a:xfrm>
          </p:grpSpPr>
          <p:cxnSp>
            <p:nvCxnSpPr>
              <p:cNvPr id="80" name="直接连接符 79"/>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1" name="组合 70"/>
            <p:cNvGrpSpPr/>
            <p:nvPr/>
          </p:nvGrpSpPr>
          <p:grpSpPr>
            <a:xfrm>
              <a:off x="3775463" y="3654660"/>
              <a:ext cx="50642" cy="49432"/>
              <a:chOff x="4955733" y="989396"/>
              <a:chExt cx="71370" cy="75604"/>
            </a:xfrm>
          </p:grpSpPr>
          <p:cxnSp>
            <p:nvCxnSpPr>
              <p:cNvPr id="78" name="直接连接符 77"/>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2" name="组合 71"/>
            <p:cNvGrpSpPr/>
            <p:nvPr/>
          </p:nvGrpSpPr>
          <p:grpSpPr>
            <a:xfrm>
              <a:off x="3832103" y="3753362"/>
              <a:ext cx="50642" cy="49432"/>
              <a:chOff x="4955733" y="989396"/>
              <a:chExt cx="71370" cy="75604"/>
            </a:xfrm>
          </p:grpSpPr>
          <p:cxnSp>
            <p:nvCxnSpPr>
              <p:cNvPr id="76" name="直接连接符 75"/>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73" name="组合 72"/>
            <p:cNvGrpSpPr/>
            <p:nvPr/>
          </p:nvGrpSpPr>
          <p:grpSpPr>
            <a:xfrm>
              <a:off x="3897414" y="3666104"/>
              <a:ext cx="50642" cy="49432"/>
              <a:chOff x="4955733" y="989396"/>
              <a:chExt cx="71370" cy="75604"/>
            </a:xfrm>
          </p:grpSpPr>
          <p:cxnSp>
            <p:nvCxnSpPr>
              <p:cNvPr id="74" name="直接连接符 73"/>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grpSp>
        <p:nvGrpSpPr>
          <p:cNvPr id="3" name="组合 2"/>
          <p:cNvGrpSpPr/>
          <p:nvPr/>
        </p:nvGrpSpPr>
        <p:grpSpPr>
          <a:xfrm>
            <a:off x="7639645" y="3114001"/>
            <a:ext cx="752400" cy="601200"/>
            <a:chOff x="7822174" y="3179195"/>
            <a:chExt cx="752400" cy="601200"/>
          </a:xfrm>
        </p:grpSpPr>
        <p:cxnSp>
          <p:nvCxnSpPr>
            <p:cNvPr id="86" name="直接连接符 85"/>
            <p:cNvCxnSpPr/>
            <p:nvPr/>
          </p:nvCxnSpPr>
          <p:spPr>
            <a:xfrm flipH="1">
              <a:off x="8122288" y="3588874"/>
              <a:ext cx="124023" cy="178788"/>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87" name="图片 86"/>
            <p:cNvPicPr>
              <a:picLocks noChangeAspect="1"/>
            </p:cNvPicPr>
            <p:nvPr/>
          </p:nvPicPr>
          <p:blipFill>
            <a:blip r:embed="rId5"/>
            <a:stretch>
              <a:fillRect/>
            </a:stretch>
          </p:blipFill>
          <p:spPr>
            <a:xfrm>
              <a:off x="7822174" y="3179195"/>
              <a:ext cx="752400" cy="409679"/>
            </a:xfrm>
            <a:prstGeom prst="rect">
              <a:avLst/>
            </a:prstGeom>
          </p:spPr>
        </p:pic>
        <p:cxnSp>
          <p:nvCxnSpPr>
            <p:cNvPr id="88" name="直接连接符 87"/>
            <p:cNvCxnSpPr/>
            <p:nvPr/>
          </p:nvCxnSpPr>
          <p:spPr>
            <a:xfrm flipH="1">
              <a:off x="8219641" y="3601607"/>
              <a:ext cx="124023" cy="178788"/>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89" name="组合 88"/>
            <p:cNvGrpSpPr/>
            <p:nvPr/>
          </p:nvGrpSpPr>
          <p:grpSpPr>
            <a:xfrm>
              <a:off x="7880963" y="3680893"/>
              <a:ext cx="50642" cy="49432"/>
              <a:chOff x="4955733" y="989396"/>
              <a:chExt cx="71370" cy="75604"/>
            </a:xfrm>
          </p:grpSpPr>
          <p:cxnSp>
            <p:nvCxnSpPr>
              <p:cNvPr id="99" name="直接连接符 98"/>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90" name="组合 89"/>
            <p:cNvGrpSpPr/>
            <p:nvPr/>
          </p:nvGrpSpPr>
          <p:grpSpPr>
            <a:xfrm>
              <a:off x="7946274" y="3593635"/>
              <a:ext cx="50642" cy="49432"/>
              <a:chOff x="4955733" y="989396"/>
              <a:chExt cx="71370" cy="75604"/>
            </a:xfrm>
          </p:grpSpPr>
          <p:cxnSp>
            <p:nvCxnSpPr>
              <p:cNvPr id="97" name="直接连接符 96"/>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91" name="组合 90"/>
            <p:cNvGrpSpPr/>
            <p:nvPr/>
          </p:nvGrpSpPr>
          <p:grpSpPr>
            <a:xfrm>
              <a:off x="8002914" y="3692337"/>
              <a:ext cx="50642" cy="49432"/>
              <a:chOff x="4955733" y="989396"/>
              <a:chExt cx="71370" cy="75604"/>
            </a:xfrm>
          </p:grpSpPr>
          <p:cxnSp>
            <p:nvCxnSpPr>
              <p:cNvPr id="95" name="直接连接符 94"/>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92" name="组合 91"/>
            <p:cNvGrpSpPr/>
            <p:nvPr/>
          </p:nvGrpSpPr>
          <p:grpSpPr>
            <a:xfrm>
              <a:off x="8068225" y="3605079"/>
              <a:ext cx="50642" cy="49432"/>
              <a:chOff x="4955733" y="989396"/>
              <a:chExt cx="71370" cy="75604"/>
            </a:xfrm>
          </p:grpSpPr>
          <p:cxnSp>
            <p:nvCxnSpPr>
              <p:cNvPr id="93" name="直接连接符 92"/>
              <p:cNvCxnSpPr/>
              <p:nvPr/>
            </p:nvCxnSpPr>
            <p:spPr>
              <a:xfrm flipH="1">
                <a:off x="4955735" y="990470"/>
                <a:ext cx="71368" cy="7453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a:off x="4955733" y="989396"/>
                <a:ext cx="71370" cy="75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pic>
        <p:nvPicPr>
          <p:cNvPr id="102" name="图片 101"/>
          <p:cNvPicPr>
            <a:picLocks noChangeAspect="1"/>
          </p:cNvPicPr>
          <p:nvPr/>
        </p:nvPicPr>
        <p:blipFill>
          <a:blip r:embed="rId5"/>
          <a:stretch>
            <a:fillRect/>
          </a:stretch>
        </p:blipFill>
        <p:spPr>
          <a:xfrm>
            <a:off x="3454759" y="5082042"/>
            <a:ext cx="752400" cy="444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06662" y="1598226"/>
            <a:ext cx="3677064" cy="3815660"/>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200" dirty="0">
                <a:solidFill>
                  <a:srgbClr val="7030A0"/>
                </a:solidFill>
                <a:latin typeface="Times New Roman" panose="02020603050405020304" pitchFamily="18" charset="0"/>
                <a:cs typeface="Times New Roman" panose="02020603050405020304" pitchFamily="18" charset="0"/>
              </a:rPr>
              <a:t>春节期间，全省收费公路</a:t>
            </a:r>
            <a:r>
              <a:rPr lang="en-US" altLang="zh-CN" sz="2200" b="1" dirty="0">
                <a:solidFill>
                  <a:srgbClr val="7030A0"/>
                </a:solidFill>
                <a:latin typeface="Times New Roman" panose="02020603050405020304" pitchFamily="18" charset="0"/>
                <a:cs typeface="Times New Roman" panose="02020603050405020304" pitchFamily="18" charset="0"/>
              </a:rPr>
              <a:t>7</a:t>
            </a:r>
            <a:r>
              <a:rPr lang="zh-CN" altLang="en-US" sz="2200" b="1" dirty="0">
                <a:solidFill>
                  <a:srgbClr val="7030A0"/>
                </a:solidFill>
                <a:latin typeface="Times New Roman" panose="02020603050405020304" pitchFamily="18" charset="0"/>
                <a:cs typeface="Times New Roman" panose="02020603050405020304" pitchFamily="18" charset="0"/>
              </a:rPr>
              <a:t>座（含）以下小型客车免费通行</a:t>
            </a:r>
            <a:r>
              <a:rPr lang="zh-CN" altLang="en-US" sz="2200" dirty="0">
                <a:solidFill>
                  <a:srgbClr val="7030A0"/>
                </a:solidFill>
                <a:latin typeface="Times New Roman" panose="02020603050405020304" pitchFamily="18" charset="0"/>
                <a:cs typeface="Times New Roman" panose="02020603050405020304" pitchFamily="18" charset="0"/>
              </a:rPr>
              <a:t>！免费时间为：</a:t>
            </a:r>
            <a:r>
              <a:rPr lang="en-US" altLang="zh-CN" sz="2200" dirty="0">
                <a:solidFill>
                  <a:srgbClr val="7030A0"/>
                </a:solidFill>
                <a:latin typeface="Times New Roman" panose="02020603050405020304" pitchFamily="18" charset="0"/>
                <a:cs typeface="Times New Roman" panose="02020603050405020304" pitchFamily="18" charset="0"/>
              </a:rPr>
              <a:t>2022</a:t>
            </a:r>
            <a:r>
              <a:rPr lang="zh-CN" altLang="en-US" sz="2200" dirty="0">
                <a:solidFill>
                  <a:srgbClr val="7030A0"/>
                </a:solidFill>
                <a:latin typeface="Times New Roman" panose="02020603050405020304" pitchFamily="18" charset="0"/>
                <a:cs typeface="Times New Roman" panose="02020603050405020304" pitchFamily="18" charset="0"/>
              </a:rPr>
              <a:t>年</a:t>
            </a:r>
            <a:r>
              <a:rPr lang="en-US" altLang="zh-CN" sz="2200" dirty="0">
                <a:solidFill>
                  <a:srgbClr val="7030A0"/>
                </a:solidFill>
                <a:latin typeface="Times New Roman" panose="02020603050405020304" pitchFamily="18" charset="0"/>
                <a:cs typeface="Times New Roman" panose="02020603050405020304" pitchFamily="18" charset="0"/>
              </a:rPr>
              <a:t>1</a:t>
            </a:r>
            <a:r>
              <a:rPr lang="zh-CN" altLang="en-US" sz="2200" dirty="0">
                <a:solidFill>
                  <a:srgbClr val="7030A0"/>
                </a:solidFill>
                <a:latin typeface="Times New Roman" panose="02020603050405020304" pitchFamily="18" charset="0"/>
                <a:cs typeface="Times New Roman" panose="02020603050405020304" pitchFamily="18" charset="0"/>
              </a:rPr>
              <a:t>月</a:t>
            </a:r>
            <a:r>
              <a:rPr lang="en-US" altLang="zh-CN" sz="2200" dirty="0">
                <a:solidFill>
                  <a:srgbClr val="7030A0"/>
                </a:solidFill>
                <a:latin typeface="Times New Roman" panose="02020603050405020304" pitchFamily="18" charset="0"/>
                <a:cs typeface="Times New Roman" panose="02020603050405020304" pitchFamily="18" charset="0"/>
              </a:rPr>
              <a:t>31</a:t>
            </a:r>
            <a:r>
              <a:rPr lang="zh-CN" altLang="en-US" sz="2200" dirty="0">
                <a:solidFill>
                  <a:srgbClr val="7030A0"/>
                </a:solidFill>
                <a:latin typeface="Times New Roman" panose="02020603050405020304" pitchFamily="18" charset="0"/>
                <a:cs typeface="Times New Roman" panose="02020603050405020304" pitchFamily="18" charset="0"/>
              </a:rPr>
              <a:t>日</a:t>
            </a:r>
            <a:r>
              <a:rPr lang="en-US" altLang="zh-CN" sz="2200" dirty="0">
                <a:solidFill>
                  <a:srgbClr val="7030A0"/>
                </a:solidFill>
                <a:latin typeface="Times New Roman" panose="02020603050405020304" pitchFamily="18" charset="0"/>
                <a:cs typeface="Times New Roman" panose="02020603050405020304" pitchFamily="18" charset="0"/>
              </a:rPr>
              <a:t>0</a:t>
            </a:r>
            <a:r>
              <a:rPr lang="zh-CN" altLang="en-US" sz="2200" dirty="0">
                <a:solidFill>
                  <a:srgbClr val="7030A0"/>
                </a:solidFill>
                <a:latin typeface="Times New Roman" panose="02020603050405020304" pitchFamily="18" charset="0"/>
                <a:cs typeface="Times New Roman" panose="02020603050405020304" pitchFamily="18" charset="0"/>
                <a:sym typeface="+mn-ea"/>
              </a:rPr>
              <a:t>：</a:t>
            </a:r>
            <a:r>
              <a:rPr lang="en-US" altLang="zh-CN" sz="2200" dirty="0">
                <a:solidFill>
                  <a:srgbClr val="7030A0"/>
                </a:solidFill>
                <a:latin typeface="Times New Roman" panose="02020603050405020304" pitchFamily="18" charset="0"/>
                <a:cs typeface="Times New Roman" panose="02020603050405020304" pitchFamily="18" charset="0"/>
              </a:rPr>
              <a:t>00</a:t>
            </a:r>
            <a:r>
              <a:rPr lang="zh-CN" altLang="en-US" sz="2200" dirty="0">
                <a:solidFill>
                  <a:srgbClr val="7030A0"/>
                </a:solidFill>
                <a:latin typeface="Times New Roman" panose="02020603050405020304" pitchFamily="18" charset="0"/>
                <a:cs typeface="Times New Roman" panose="02020603050405020304" pitchFamily="18" charset="0"/>
              </a:rPr>
              <a:t>起，至</a:t>
            </a:r>
            <a:r>
              <a:rPr lang="en-US" altLang="zh-CN" sz="2200" dirty="0">
                <a:solidFill>
                  <a:srgbClr val="7030A0"/>
                </a:solidFill>
                <a:latin typeface="Times New Roman" panose="02020603050405020304" pitchFamily="18" charset="0"/>
                <a:cs typeface="Times New Roman" panose="02020603050405020304" pitchFamily="18" charset="0"/>
              </a:rPr>
              <a:t>2022</a:t>
            </a:r>
            <a:r>
              <a:rPr lang="zh-CN" altLang="en-US" sz="2200" dirty="0">
                <a:solidFill>
                  <a:srgbClr val="7030A0"/>
                </a:solidFill>
                <a:latin typeface="Times New Roman" panose="02020603050405020304" pitchFamily="18" charset="0"/>
                <a:cs typeface="Times New Roman" panose="02020603050405020304" pitchFamily="18" charset="0"/>
              </a:rPr>
              <a:t>年</a:t>
            </a:r>
            <a:r>
              <a:rPr lang="en-US" altLang="zh-CN" sz="2200" dirty="0">
                <a:solidFill>
                  <a:srgbClr val="7030A0"/>
                </a:solidFill>
                <a:latin typeface="Times New Roman" panose="02020603050405020304" pitchFamily="18" charset="0"/>
                <a:cs typeface="Times New Roman" panose="02020603050405020304" pitchFamily="18" charset="0"/>
              </a:rPr>
              <a:t>2</a:t>
            </a:r>
            <a:r>
              <a:rPr lang="zh-CN" altLang="en-US" sz="2200" dirty="0">
                <a:solidFill>
                  <a:srgbClr val="7030A0"/>
                </a:solidFill>
                <a:latin typeface="Times New Roman" panose="02020603050405020304" pitchFamily="18" charset="0"/>
                <a:cs typeface="Times New Roman" panose="02020603050405020304" pitchFamily="18" charset="0"/>
              </a:rPr>
              <a:t>月</a:t>
            </a:r>
            <a:r>
              <a:rPr lang="en-US" altLang="zh-CN" sz="2200" dirty="0">
                <a:solidFill>
                  <a:srgbClr val="7030A0"/>
                </a:solidFill>
                <a:latin typeface="Times New Roman" panose="02020603050405020304" pitchFamily="18" charset="0"/>
                <a:cs typeface="Times New Roman" panose="02020603050405020304" pitchFamily="18" charset="0"/>
              </a:rPr>
              <a:t>6</a:t>
            </a:r>
            <a:r>
              <a:rPr lang="zh-CN" altLang="en-US" sz="2200" dirty="0">
                <a:solidFill>
                  <a:srgbClr val="7030A0"/>
                </a:solidFill>
                <a:latin typeface="Times New Roman" panose="02020603050405020304" pitchFamily="18" charset="0"/>
                <a:cs typeface="Times New Roman" panose="02020603050405020304" pitchFamily="18" charset="0"/>
              </a:rPr>
              <a:t>日</a:t>
            </a:r>
            <a:r>
              <a:rPr lang="en-US" altLang="zh-CN" sz="2200" dirty="0">
                <a:solidFill>
                  <a:srgbClr val="7030A0"/>
                </a:solidFill>
                <a:latin typeface="Times New Roman" panose="02020603050405020304" pitchFamily="18" charset="0"/>
                <a:cs typeface="Times New Roman" panose="02020603050405020304" pitchFamily="18" charset="0"/>
              </a:rPr>
              <a:t>24</a:t>
            </a:r>
            <a:r>
              <a:rPr lang="zh-CN" altLang="en-US" sz="2200" dirty="0">
                <a:solidFill>
                  <a:srgbClr val="7030A0"/>
                </a:solidFill>
                <a:latin typeface="Times New Roman" panose="02020603050405020304" pitchFamily="18" charset="0"/>
                <a:cs typeface="Times New Roman" panose="02020603050405020304" pitchFamily="18" charset="0"/>
              </a:rPr>
              <a:t>：</a:t>
            </a:r>
            <a:r>
              <a:rPr lang="en-US" altLang="zh-CN" sz="2200" dirty="0">
                <a:solidFill>
                  <a:srgbClr val="7030A0"/>
                </a:solidFill>
                <a:latin typeface="Times New Roman" panose="02020603050405020304" pitchFamily="18" charset="0"/>
                <a:cs typeface="Times New Roman" panose="02020603050405020304" pitchFamily="18" charset="0"/>
              </a:rPr>
              <a:t>00</a:t>
            </a:r>
            <a:r>
              <a:rPr lang="zh-CN" altLang="en-US" sz="2200" dirty="0">
                <a:solidFill>
                  <a:srgbClr val="7030A0"/>
                </a:solidFill>
                <a:latin typeface="Times New Roman" panose="02020603050405020304" pitchFamily="18" charset="0"/>
                <a:cs typeface="Times New Roman" panose="02020603050405020304" pitchFamily="18" charset="0"/>
              </a:rPr>
              <a:t>结束，以车辆驶离收费公路出口收费站的时间为准。</a:t>
            </a:r>
          </a:p>
        </p:txBody>
      </p:sp>
      <p:sp>
        <p:nvSpPr>
          <p:cNvPr id="19" name="文本框 18"/>
          <p:cNvSpPr txBox="1"/>
          <p:nvPr/>
        </p:nvSpPr>
        <p:spPr>
          <a:xfrm>
            <a:off x="950935" y="291739"/>
            <a:ext cx="3672800"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2</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、小客车免费通行</a:t>
            </a:r>
          </a:p>
        </p:txBody>
      </p:sp>
      <p:pic>
        <p:nvPicPr>
          <p:cNvPr id="20" name="图片 19"/>
          <p:cNvPicPr>
            <a:picLocks noChangeAspect="1"/>
          </p:cNvPicPr>
          <p:nvPr/>
        </p:nvPicPr>
        <p:blipFill>
          <a:blip r:embed="rId4" cstate="screen"/>
          <a:stretch>
            <a:fillRect/>
          </a:stretch>
        </p:blipFill>
        <p:spPr>
          <a:xfrm>
            <a:off x="289146" y="171487"/>
            <a:ext cx="483615" cy="1297021"/>
          </a:xfrm>
          <a:prstGeom prst="rect">
            <a:avLst/>
          </a:prstGeom>
        </p:spPr>
      </p:pic>
      <p:graphicFrame>
        <p:nvGraphicFramePr>
          <p:cNvPr id="3" name="表格 2"/>
          <p:cNvGraphicFramePr>
            <a:graphicFrameLocks noGrp="1"/>
          </p:cNvGraphicFramePr>
          <p:nvPr>
            <p:custDataLst>
              <p:tags r:id="rId1"/>
            </p:custDataLst>
            <p:extLst>
              <p:ext uri="{D42A27DB-BD31-4B8C-83A1-F6EECF244321}">
                <p14:modId xmlns:p14="http://schemas.microsoft.com/office/powerpoint/2010/main" val="2524887506"/>
              </p:ext>
            </p:extLst>
          </p:nvPr>
        </p:nvGraphicFramePr>
        <p:xfrm>
          <a:off x="4141670" y="1164495"/>
          <a:ext cx="7860940" cy="5287451"/>
        </p:xfrm>
        <a:graphic>
          <a:graphicData uri="http://schemas.openxmlformats.org/drawingml/2006/table">
            <a:tbl>
              <a:tblPr>
                <a:tableStyleId>{5C22544A-7EE6-4342-B048-85BDC9FD1C3A}</a:tableStyleId>
              </a:tblPr>
              <a:tblGrid>
                <a:gridCol w="1095815">
                  <a:extLst>
                    <a:ext uri="{9D8B030D-6E8A-4147-A177-3AD203B41FA5}">
                      <a16:colId xmlns:a16="http://schemas.microsoft.com/office/drawing/2014/main" val="20000"/>
                    </a:ext>
                  </a:extLst>
                </a:gridCol>
                <a:gridCol w="1011829">
                  <a:extLst>
                    <a:ext uri="{9D8B030D-6E8A-4147-A177-3AD203B41FA5}">
                      <a16:colId xmlns:a16="http://schemas.microsoft.com/office/drawing/2014/main" val="20001"/>
                    </a:ext>
                  </a:extLst>
                </a:gridCol>
                <a:gridCol w="5753296">
                  <a:extLst>
                    <a:ext uri="{9D8B030D-6E8A-4147-A177-3AD203B41FA5}">
                      <a16:colId xmlns:a16="http://schemas.microsoft.com/office/drawing/2014/main" val="20002"/>
                    </a:ext>
                  </a:extLst>
                </a:gridCol>
              </a:tblGrid>
              <a:tr h="455284">
                <a:tc>
                  <a:txBody>
                    <a:bodyPr/>
                    <a:lstStyle/>
                    <a:p>
                      <a:pPr algn="ctr"/>
                      <a:r>
                        <a:rPr lang="zh-CN" sz="18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日期</a:t>
                      </a:r>
                      <a:endParaRPr lang="zh-CN" sz="18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sz="18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时间段</a:t>
                      </a:r>
                      <a:endParaRPr lang="zh-CN" sz="18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sz="18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通行措施</a:t>
                      </a:r>
                      <a:endParaRPr lang="zh-CN" sz="18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893927">
                <a:tc>
                  <a:txBody>
                    <a:bodyPr/>
                    <a:lstStyle/>
                    <a:p>
                      <a:pPr algn="ct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月</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30</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18:00</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至</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24:00</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小型客车需在各入口收费站领取</a:t>
                      </a:r>
                      <a:r>
                        <a:rPr lang="zh-CN" sz="18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纸质通行券</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，在出口收费站交纳实际通行费</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893927">
                <a:tc>
                  <a:txBody>
                    <a:bodyPr/>
                    <a:lstStyle/>
                    <a:p>
                      <a:pPr algn="ctr"/>
                      <a:r>
                        <a:rPr lang="en-US" alt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月</a:t>
                      </a:r>
                      <a:r>
                        <a:rPr lang="en-US" alt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3</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a:t>
                      </a: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0:00</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至</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6:00</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小型客车在出口收费站需上交纸质通行券或</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CPC</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卡，无需交纳通行费，免费通行</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2"/>
                  </a:ext>
                </a:extLst>
              </a:tr>
              <a:tr h="446963">
                <a:tc>
                  <a:txBody>
                    <a:bodyPr/>
                    <a:lstStyle/>
                    <a:p>
                      <a:pPr algn="ctr"/>
                      <a:r>
                        <a:rPr lang="en-US" alt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月</a:t>
                      </a:r>
                      <a:r>
                        <a:rPr lang="en-US" alt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3</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a:t>
                      </a: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6:00</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至</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rowSpan="2">
                  <a:txBody>
                    <a:bodyPr/>
                    <a:lstStyle/>
                    <a:p>
                      <a:pPr algn="l">
                        <a:lnSpc>
                          <a:spcPct val="150000"/>
                        </a:lnSpc>
                      </a:pP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小型客车在入口收费站</a:t>
                      </a:r>
                      <a:r>
                        <a:rPr lang="zh-CN" sz="18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无需领卡</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，在出口收费站免费通行</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3"/>
                  </a:ext>
                </a:extLst>
              </a:tr>
              <a:tr h="426014">
                <a:tc>
                  <a:txBody>
                    <a:bodyPr/>
                    <a:lstStyle/>
                    <a:p>
                      <a:pPr algn="ct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月</a:t>
                      </a: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6</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a:t>
                      </a:r>
                      <a:endParaRPr lang="zh-CN" sz="1800" kern="10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18:00</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vMerge="1">
                  <a:txBody>
                    <a:bodyPr/>
                    <a:lstStyle/>
                    <a:p>
                      <a:endParaRPr lang="zh-CN"/>
                    </a:p>
                  </a:txBody>
                  <a:tcPr/>
                </a:tc>
                <a:extLst>
                  <a:ext uri="{0D108BD9-81ED-4DB2-BD59-A6C34878D82A}">
                    <a16:rowId xmlns:a16="http://schemas.microsoft.com/office/drawing/2014/main" val="10004"/>
                  </a:ext>
                </a:extLst>
              </a:tr>
              <a:tr h="901413">
                <a:tc>
                  <a:txBody>
                    <a:bodyPr/>
                    <a:lstStyle/>
                    <a:p>
                      <a:pPr algn="ct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月</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6</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18:00</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至</a:t>
                      </a: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24:00</a:t>
                      </a:r>
                      <a:endParaRPr lang="zh-CN" sz="1800" kern="10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小型客车需在入口收费站领取纸质通行券，在免费时段内驶离高速公路仍无需交纳通行费，免费通行</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5"/>
                  </a:ext>
                </a:extLst>
              </a:tr>
              <a:tr h="799969">
                <a:tc rowSpan="2">
                  <a:txBody>
                    <a:bodyPr/>
                    <a:lstStyle/>
                    <a:p>
                      <a:pPr algn="ct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月</a:t>
                      </a: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7</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日</a:t>
                      </a:r>
                      <a:endParaRPr lang="zh-CN" sz="1800" kern="10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0:00</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至</a:t>
                      </a: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8:00</a:t>
                      </a:r>
                      <a:endParaRPr lang="zh-CN" sz="1800" kern="10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出口收费站对持</a:t>
                      </a:r>
                      <a:r>
                        <a:rPr lang="en-US"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CPC</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卡或纸质通行券的小型客车正常收取通行费</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6"/>
                  </a:ext>
                </a:extLst>
              </a:tr>
              <a:tr h="446963">
                <a:tc vMerge="1">
                  <a:txBody>
                    <a:bodyPr/>
                    <a:lstStyle/>
                    <a:p>
                      <a:endParaRPr lang="zh-CN"/>
                    </a:p>
                  </a:txBody>
                  <a:tcPr/>
                </a:tc>
                <a:tc>
                  <a:txBody>
                    <a:bodyPr/>
                    <a:lstStyle/>
                    <a:p>
                      <a:pPr algn="ctr"/>
                      <a:r>
                        <a:rPr lang="en-US"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8:00</a:t>
                      </a:r>
                      <a:r>
                        <a:rPr lang="zh-CN" sz="1800" kern="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起</a:t>
                      </a:r>
                      <a:endParaRPr lang="zh-CN" sz="1800" kern="10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各收费站将</a:t>
                      </a:r>
                      <a:r>
                        <a:rPr lang="zh-CN" sz="18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停止接收</a:t>
                      </a:r>
                      <a:r>
                        <a:rPr lang="zh-CN" sz="1800"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纸质通行券</a:t>
                      </a:r>
                      <a:endParaRPr lang="zh-CN" sz="18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128430" y="277218"/>
            <a:ext cx="3262432"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3</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、疫情防控政策</a:t>
            </a:r>
          </a:p>
        </p:txBody>
      </p:sp>
      <p:pic>
        <p:nvPicPr>
          <p:cNvPr id="20" name="图片 19"/>
          <p:cNvPicPr>
            <a:picLocks noChangeAspect="1"/>
          </p:cNvPicPr>
          <p:nvPr/>
        </p:nvPicPr>
        <p:blipFill>
          <a:blip r:embed="rId4" cstate="screen"/>
          <a:stretch>
            <a:fillRect/>
          </a:stretch>
        </p:blipFill>
        <p:spPr>
          <a:xfrm>
            <a:off x="289146" y="171487"/>
            <a:ext cx="483615" cy="1297021"/>
          </a:xfrm>
          <a:prstGeom prst="rect">
            <a:avLst/>
          </a:prstGeom>
        </p:spPr>
      </p:pic>
      <p:sp>
        <p:nvSpPr>
          <p:cNvPr id="11" name="矩形 10"/>
          <p:cNvSpPr/>
          <p:nvPr/>
        </p:nvSpPr>
        <p:spPr>
          <a:xfrm>
            <a:off x="580007" y="688537"/>
            <a:ext cx="11191781" cy="1014958"/>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000" dirty="0">
                <a:solidFill>
                  <a:srgbClr val="7030A0"/>
                </a:solidFill>
                <a:latin typeface="Times New Roman" panose="02020603050405020304" pitchFamily="18" charset="0"/>
                <a:cs typeface="Times New Roman" panose="02020603050405020304" pitchFamily="18" charset="0"/>
              </a:rPr>
              <a:t>当前，国内疫情呈多地散发、局部爆发的状态，江苏省各地市陆续发布疫情防控政策，切实做到“外防输入、内防反弹”，确保广大群众度过一个健康、平安的节日。</a:t>
            </a:r>
          </a:p>
        </p:txBody>
      </p:sp>
      <p:graphicFrame>
        <p:nvGraphicFramePr>
          <p:cNvPr id="8" name="表格 7"/>
          <p:cNvGraphicFramePr>
            <a:graphicFrameLocks noGrp="1"/>
          </p:cNvGraphicFramePr>
          <p:nvPr>
            <p:custDataLst>
              <p:tags r:id="rId1"/>
            </p:custDataLst>
            <p:extLst>
              <p:ext uri="{D42A27DB-BD31-4B8C-83A1-F6EECF244321}">
                <p14:modId xmlns:p14="http://schemas.microsoft.com/office/powerpoint/2010/main" val="2516828049"/>
              </p:ext>
            </p:extLst>
          </p:nvPr>
        </p:nvGraphicFramePr>
        <p:xfrm>
          <a:off x="276685" y="1703495"/>
          <a:ext cx="11798423" cy="5133912"/>
        </p:xfrm>
        <a:graphic>
          <a:graphicData uri="http://schemas.openxmlformats.org/drawingml/2006/table">
            <a:tbl>
              <a:tblPr>
                <a:tableStyleId>{C4B1156A-380E-4F78-BDF5-A606A8083BF9}</a:tableStyleId>
              </a:tblPr>
              <a:tblGrid>
                <a:gridCol w="371383">
                  <a:extLst>
                    <a:ext uri="{9D8B030D-6E8A-4147-A177-3AD203B41FA5}">
                      <a16:colId xmlns:a16="http://schemas.microsoft.com/office/drawing/2014/main" val="20000"/>
                    </a:ext>
                  </a:extLst>
                </a:gridCol>
                <a:gridCol w="11427040">
                  <a:extLst>
                    <a:ext uri="{9D8B030D-6E8A-4147-A177-3AD203B41FA5}">
                      <a16:colId xmlns:a16="http://schemas.microsoft.com/office/drawing/2014/main" val="20001"/>
                    </a:ext>
                  </a:extLst>
                </a:gridCol>
              </a:tblGrid>
              <a:tr h="178907">
                <a:tc>
                  <a:txBody>
                    <a:bodyPr/>
                    <a:lstStyle/>
                    <a:p>
                      <a:pPr algn="ctr"/>
                      <a:r>
                        <a:rPr lang="zh-CN" sz="1200" b="1" kern="0" dirty="0" smtClean="0">
                          <a:solidFill>
                            <a:srgbClr val="7030A0"/>
                          </a:solidFill>
                          <a:effectLst/>
                          <a:latin typeface="Times New Roman" panose="02020603050405020304" pitchFamily="18" charset="0"/>
                          <a:cs typeface="Times New Roman" panose="02020603050405020304" pitchFamily="18" charset="0"/>
                        </a:rPr>
                        <a:t>地市</a:t>
                      </a:r>
                      <a:endParaRPr lang="zh-CN" sz="12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a:r>
                        <a:rPr lang="zh-CN" sz="1200" b="1" kern="0" dirty="0">
                          <a:solidFill>
                            <a:srgbClr val="7030A0"/>
                          </a:solidFill>
                          <a:effectLst/>
                          <a:latin typeface="Times New Roman" panose="02020603050405020304" pitchFamily="18" charset="0"/>
                          <a:cs typeface="Times New Roman" panose="02020603050405020304" pitchFamily="18" charset="0"/>
                        </a:rPr>
                        <a:t>主要疫情防控措施</a:t>
                      </a:r>
                      <a:endParaRPr lang="zh-CN" sz="12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0"/>
                  </a:ext>
                </a:extLst>
              </a:tr>
              <a:tr h="309629">
                <a:tc rowSpan="2">
                  <a:txBody>
                    <a:bodyPr/>
                    <a:lstStyle/>
                    <a:p>
                      <a:pPr algn="ctr"/>
                      <a:r>
                        <a:rPr lang="zh-CN" sz="1600" kern="0" dirty="0">
                          <a:solidFill>
                            <a:srgbClr val="7030A0"/>
                          </a:solidFill>
                          <a:effectLst/>
                          <a:latin typeface="Times New Roman" panose="02020603050405020304" pitchFamily="18" charset="0"/>
                          <a:cs typeface="Times New Roman" panose="02020603050405020304" pitchFamily="18" charset="0"/>
                        </a:rPr>
                        <a:t>南京市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altLang="en-US" sz="1400" b="1" kern="0" dirty="0">
                          <a:solidFill>
                            <a:srgbClr val="7030A0"/>
                          </a:solidFill>
                          <a:effectLst/>
                          <a:latin typeface="Times New Roman" panose="02020603050405020304" pitchFamily="18" charset="0"/>
                          <a:cs typeface="Times New Roman" panose="02020603050405020304" pitchFamily="18" charset="0"/>
                        </a:rPr>
                        <a:t>非必要不离宁</a:t>
                      </a:r>
                      <a:r>
                        <a:rPr lang="zh-CN" sz="1200" kern="0" dirty="0">
                          <a:solidFill>
                            <a:srgbClr val="7030A0"/>
                          </a:solidFill>
                          <a:effectLst/>
                          <a:latin typeface="Times New Roman" panose="02020603050405020304" pitchFamily="18" charset="0"/>
                          <a:cs typeface="Times New Roman" panose="02020603050405020304" pitchFamily="18" charset="0"/>
                        </a:rPr>
                        <a:t>。倡导广大市民群众非必要不出境、不离宁。</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1"/>
                  </a:ext>
                </a:extLst>
              </a:tr>
              <a:tr h="554540">
                <a:tc vMerge="1">
                  <a:txBody>
                    <a:bodyPr/>
                    <a:lstStyle/>
                    <a:p>
                      <a:endParaRPr lang="zh-CN"/>
                    </a:p>
                  </a:txBody>
                  <a:tcPr/>
                </a:tc>
                <a:tc>
                  <a:txBody>
                    <a:bodyPr/>
                    <a:lstStyle/>
                    <a:p>
                      <a:pPr algn="just">
                        <a:lnSpc>
                          <a:spcPct val="150000"/>
                        </a:lnSpc>
                      </a:pPr>
                      <a:r>
                        <a:rPr lang="zh-CN" sz="1200" kern="0" dirty="0">
                          <a:solidFill>
                            <a:srgbClr val="7030A0"/>
                          </a:solidFill>
                          <a:effectLst/>
                          <a:latin typeface="Times New Roman" panose="02020603050405020304" pitchFamily="18" charset="0"/>
                          <a:cs typeface="Times New Roman" panose="02020603050405020304" pitchFamily="18" charset="0"/>
                        </a:rPr>
                        <a:t>严格来（返）宁人员管理。近</a:t>
                      </a:r>
                      <a:r>
                        <a:rPr lang="en-US" sz="1200" kern="0" dirty="0">
                          <a:solidFill>
                            <a:srgbClr val="7030A0"/>
                          </a:solidFill>
                          <a:effectLst/>
                          <a:latin typeface="Times New Roman" panose="02020603050405020304" pitchFamily="18" charset="0"/>
                          <a:cs typeface="Times New Roman" panose="02020603050405020304" pitchFamily="18" charset="0"/>
                        </a:rPr>
                        <a:t>14</a:t>
                      </a:r>
                      <a:r>
                        <a:rPr lang="zh-CN" sz="1200" kern="0" dirty="0">
                          <a:solidFill>
                            <a:srgbClr val="7030A0"/>
                          </a:solidFill>
                          <a:effectLst/>
                          <a:latin typeface="Times New Roman" panose="02020603050405020304" pitchFamily="18" charset="0"/>
                          <a:cs typeface="Times New Roman" panose="02020603050405020304" pitchFamily="18" charset="0"/>
                        </a:rPr>
                        <a:t>天内有中高风险地区和本土确诊病例所在设区市旅居史人员、高风险岗位人员等重点人群，抵宁</a:t>
                      </a:r>
                      <a:r>
                        <a:rPr lang="zh-CN" sz="1200" kern="0" dirty="0" smtClean="0">
                          <a:solidFill>
                            <a:srgbClr val="7030A0"/>
                          </a:solidFill>
                          <a:effectLst/>
                          <a:latin typeface="Times New Roman" panose="02020603050405020304" pitchFamily="18" charset="0"/>
                          <a:cs typeface="Times New Roman" panose="02020603050405020304" pitchFamily="18" charset="0"/>
                        </a:rPr>
                        <a:t>时须</a:t>
                      </a:r>
                      <a:r>
                        <a:rPr lang="zh-CN" sz="1200" kern="0" dirty="0">
                          <a:solidFill>
                            <a:srgbClr val="7030A0"/>
                          </a:solidFill>
                          <a:effectLst/>
                          <a:latin typeface="Times New Roman" panose="02020603050405020304" pitchFamily="18" charset="0"/>
                          <a:cs typeface="Times New Roman" panose="02020603050405020304" pitchFamily="18" charset="0"/>
                        </a:rPr>
                        <a:t>提供</a:t>
                      </a:r>
                      <a:r>
                        <a:rPr lang="en-US"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sz="14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200" kern="0" dirty="0">
                          <a:solidFill>
                            <a:srgbClr val="7030A0"/>
                          </a:solidFill>
                          <a:effectLst/>
                          <a:latin typeface="Times New Roman" panose="02020603050405020304" pitchFamily="18" charset="0"/>
                          <a:cs typeface="Times New Roman" panose="02020603050405020304" pitchFamily="18" charset="0"/>
                        </a:rPr>
                        <a:t>，并第一时间主动向所在社区、工作单位或酒店报告。</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2"/>
                  </a:ext>
                </a:extLst>
              </a:tr>
              <a:tr h="309629">
                <a:tc rowSpan="3">
                  <a:txBody>
                    <a:bodyPr/>
                    <a:lstStyle/>
                    <a:p>
                      <a:pPr algn="ctr"/>
                      <a:r>
                        <a:rPr lang="zh-CN" sz="1600" kern="0" dirty="0">
                          <a:solidFill>
                            <a:srgbClr val="7030A0"/>
                          </a:solidFill>
                          <a:effectLst/>
                          <a:latin typeface="Times New Roman" panose="02020603050405020304" pitchFamily="18" charset="0"/>
                          <a:cs typeface="Times New Roman" panose="02020603050405020304" pitchFamily="18" charset="0"/>
                        </a:rPr>
                        <a:t>无锡市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倡导就地过年</a:t>
                      </a:r>
                      <a:r>
                        <a:rPr lang="zh-CN" sz="1200" kern="0" dirty="0">
                          <a:solidFill>
                            <a:srgbClr val="7030A0"/>
                          </a:solidFill>
                          <a:effectLst/>
                          <a:latin typeface="Times New Roman" panose="02020603050405020304" pitchFamily="18" charset="0"/>
                          <a:cs typeface="Times New Roman" panose="02020603050405020304" pitchFamily="18" charset="0"/>
                        </a:rPr>
                        <a:t>。非必要不离锡、非必要不出境，鼓励在锡过节，尽量减少人员流动。</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3"/>
                  </a:ext>
                </a:extLst>
              </a:tr>
              <a:tr h="575025">
                <a:tc vMerge="1">
                  <a:txBody>
                    <a:bodyPr/>
                    <a:lstStyle/>
                    <a:p>
                      <a:endParaRPr lang="zh-CN"/>
                    </a:p>
                  </a:txBody>
                  <a:tcPr/>
                </a:tc>
                <a:tc>
                  <a:txBody>
                    <a:bodyPr/>
                    <a:lstStyle/>
                    <a:p>
                      <a:pPr algn="just">
                        <a:lnSpc>
                          <a:spcPct val="150000"/>
                        </a:lnSpc>
                      </a:pP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严格出行管理</a:t>
                      </a:r>
                      <a:r>
                        <a:rPr lang="zh-CN" sz="1200" kern="0" dirty="0">
                          <a:solidFill>
                            <a:srgbClr val="7030A0"/>
                          </a:solidFill>
                          <a:effectLst/>
                          <a:latin typeface="Times New Roman" panose="02020603050405020304" pitchFamily="18" charset="0"/>
                          <a:cs typeface="Times New Roman" panose="02020603050405020304" pitchFamily="18" charset="0"/>
                        </a:rPr>
                        <a:t>。国内涉疫地区人员建议暂缓来锡返锡。外省</a:t>
                      </a:r>
                      <a:r>
                        <a:rPr lang="en-US" sz="1200" kern="0" dirty="0">
                          <a:solidFill>
                            <a:srgbClr val="7030A0"/>
                          </a:solidFill>
                          <a:effectLst/>
                          <a:latin typeface="Times New Roman" panose="02020603050405020304" pitchFamily="18" charset="0"/>
                          <a:cs typeface="Times New Roman" panose="02020603050405020304" pitchFamily="18" charset="0"/>
                        </a:rPr>
                        <a:t>(</a:t>
                      </a:r>
                      <a:r>
                        <a:rPr lang="zh-CN" sz="1200" kern="0" dirty="0">
                          <a:solidFill>
                            <a:srgbClr val="7030A0"/>
                          </a:solidFill>
                          <a:effectLst/>
                          <a:latin typeface="Times New Roman" panose="02020603050405020304" pitchFamily="18" charset="0"/>
                          <a:cs typeface="Times New Roman" panose="02020603050405020304" pitchFamily="18" charset="0"/>
                        </a:rPr>
                        <a:t>不含涉疫地区</a:t>
                      </a:r>
                      <a:r>
                        <a:rPr lang="en-US" sz="1200" kern="0" dirty="0">
                          <a:solidFill>
                            <a:srgbClr val="7030A0"/>
                          </a:solidFill>
                          <a:effectLst/>
                          <a:latin typeface="Times New Roman" panose="02020603050405020304" pitchFamily="18" charset="0"/>
                          <a:cs typeface="Times New Roman" panose="02020603050405020304" pitchFamily="18" charset="0"/>
                        </a:rPr>
                        <a:t>)</a:t>
                      </a:r>
                      <a:r>
                        <a:rPr lang="zh-CN" sz="1200" kern="0" dirty="0">
                          <a:solidFill>
                            <a:srgbClr val="7030A0"/>
                          </a:solidFill>
                          <a:effectLst/>
                          <a:latin typeface="Times New Roman" panose="02020603050405020304" pitchFamily="18" charset="0"/>
                          <a:cs typeface="Times New Roman" panose="02020603050405020304" pitchFamily="18" charset="0"/>
                        </a:rPr>
                        <a:t>来锡返锡人员需持健康码绿码和</a:t>
                      </a:r>
                      <a:r>
                        <a:rPr lang="en-US" sz="1200" kern="0" dirty="0">
                          <a:solidFill>
                            <a:srgbClr val="7030A0"/>
                          </a:solidFill>
                          <a:effectLst/>
                          <a:latin typeface="Times New Roman" panose="02020603050405020304" pitchFamily="18" charset="0"/>
                          <a:cs typeface="Times New Roman" panose="02020603050405020304" pitchFamily="18" charset="0"/>
                        </a:rPr>
                        <a:t>48</a:t>
                      </a:r>
                      <a:r>
                        <a:rPr lang="zh-CN" sz="1200" kern="0" dirty="0">
                          <a:solidFill>
                            <a:srgbClr val="7030A0"/>
                          </a:solidFill>
                          <a:effectLst/>
                          <a:latin typeface="Times New Roman" panose="02020603050405020304" pitchFamily="18" charset="0"/>
                          <a:cs typeface="Times New Roman" panose="02020603050405020304" pitchFamily="18" charset="0"/>
                        </a:rPr>
                        <a:t>小时内核酸检测阴性证明，并在抵锡后</a:t>
                      </a:r>
                      <a:r>
                        <a:rPr lang="en-US" sz="1200" kern="0" dirty="0">
                          <a:solidFill>
                            <a:srgbClr val="7030A0"/>
                          </a:solidFill>
                          <a:effectLst/>
                          <a:latin typeface="Times New Roman" panose="02020603050405020304" pitchFamily="18" charset="0"/>
                          <a:cs typeface="Times New Roman" panose="02020603050405020304" pitchFamily="18" charset="0"/>
                        </a:rPr>
                        <a:t>12</a:t>
                      </a:r>
                      <a:r>
                        <a:rPr lang="zh-CN" sz="1200" kern="0" dirty="0">
                          <a:solidFill>
                            <a:srgbClr val="7030A0"/>
                          </a:solidFill>
                          <a:effectLst/>
                          <a:latin typeface="Times New Roman" panose="02020603050405020304" pitchFamily="18" charset="0"/>
                          <a:cs typeface="Times New Roman" panose="02020603050405020304" pitchFamily="18" charset="0"/>
                        </a:rPr>
                        <a:t>小时内就近再次进行核酸检测。</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4"/>
                  </a:ext>
                </a:extLst>
              </a:tr>
              <a:tr h="309629">
                <a:tc vMerge="1">
                  <a:txBody>
                    <a:bodyPr/>
                    <a:lstStyle/>
                    <a:p>
                      <a:endParaRPr lang="zh-CN"/>
                    </a:p>
                  </a:txBody>
                  <a:tcPr/>
                </a:tc>
                <a:tc>
                  <a:txBody>
                    <a:bodyPr/>
                    <a:lstStyle/>
                    <a:p>
                      <a:pPr algn="just">
                        <a:lnSpc>
                          <a:spcPct val="150000"/>
                        </a:lnSpc>
                      </a:pP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及时主动报备</a:t>
                      </a:r>
                      <a:r>
                        <a:rPr lang="zh-CN" sz="1200" kern="0" dirty="0">
                          <a:solidFill>
                            <a:srgbClr val="7030A0"/>
                          </a:solidFill>
                          <a:effectLst/>
                          <a:latin typeface="Times New Roman" panose="02020603050405020304" pitchFamily="18" charset="0"/>
                          <a:cs typeface="Times New Roman" panose="02020603050405020304" pitchFamily="18" charset="0"/>
                        </a:rPr>
                        <a:t>。所有涉疫地区旅居史人员，来锡返锡后要立即向所在社区</a:t>
                      </a:r>
                      <a:r>
                        <a:rPr lang="en-US" sz="1200" kern="0" dirty="0">
                          <a:solidFill>
                            <a:srgbClr val="7030A0"/>
                          </a:solidFill>
                          <a:effectLst/>
                          <a:latin typeface="Times New Roman" panose="02020603050405020304" pitchFamily="18" charset="0"/>
                          <a:cs typeface="Times New Roman" panose="02020603050405020304" pitchFamily="18" charset="0"/>
                        </a:rPr>
                        <a:t>(</a:t>
                      </a:r>
                      <a:r>
                        <a:rPr lang="zh-CN" sz="1200" kern="0" dirty="0">
                          <a:solidFill>
                            <a:srgbClr val="7030A0"/>
                          </a:solidFill>
                          <a:effectLst/>
                          <a:latin typeface="Times New Roman" panose="02020603050405020304" pitchFamily="18" charset="0"/>
                          <a:cs typeface="Times New Roman" panose="02020603050405020304" pitchFamily="18" charset="0"/>
                        </a:rPr>
                        <a:t>村</a:t>
                      </a:r>
                      <a:r>
                        <a:rPr lang="en-US" sz="1200" kern="0" dirty="0">
                          <a:solidFill>
                            <a:srgbClr val="7030A0"/>
                          </a:solidFill>
                          <a:effectLst/>
                          <a:latin typeface="Times New Roman" panose="02020603050405020304" pitchFamily="18" charset="0"/>
                          <a:cs typeface="Times New Roman" panose="02020603050405020304" pitchFamily="18" charset="0"/>
                        </a:rPr>
                        <a:t>)</a:t>
                      </a:r>
                      <a:r>
                        <a:rPr lang="zh-CN" sz="1200" kern="0" dirty="0">
                          <a:solidFill>
                            <a:srgbClr val="7030A0"/>
                          </a:solidFill>
                          <a:effectLst/>
                          <a:latin typeface="Times New Roman" panose="02020603050405020304" pitchFamily="18" charset="0"/>
                          <a:cs typeface="Times New Roman" panose="02020603050405020304" pitchFamily="18" charset="0"/>
                        </a:rPr>
                        <a:t>、单位、属地疫情防控指挥部或入住酒店报备，积极配合开展疫情防控工作。</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5"/>
                  </a:ext>
                </a:extLst>
              </a:tr>
              <a:tr h="715629">
                <a:tc>
                  <a:txBody>
                    <a:bodyPr/>
                    <a:lstStyle/>
                    <a:p>
                      <a:pPr algn="ctr"/>
                      <a:r>
                        <a:rPr lang="zh-CN" sz="1600" kern="0" dirty="0">
                          <a:solidFill>
                            <a:srgbClr val="7030A0"/>
                          </a:solidFill>
                          <a:effectLst/>
                          <a:latin typeface="Times New Roman" panose="02020603050405020304" pitchFamily="18" charset="0"/>
                          <a:cs typeface="Times New Roman" panose="02020603050405020304" pitchFamily="18" charset="0"/>
                        </a:rPr>
                        <a:t>徐州市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0" dirty="0">
                          <a:solidFill>
                            <a:srgbClr val="7030A0"/>
                          </a:solidFill>
                          <a:effectLst/>
                          <a:latin typeface="Times New Roman" panose="02020603050405020304" pitchFamily="18" charset="0"/>
                          <a:cs typeface="Times New Roman" panose="02020603050405020304" pitchFamily="18" charset="0"/>
                        </a:rPr>
                        <a:t>省外来徐返徐人员应提前向所在社区（村）和单位报备，抵徐后主动提供</a:t>
                      </a:r>
                      <a:r>
                        <a:rPr lang="en-US"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200" kern="0" dirty="0">
                          <a:solidFill>
                            <a:srgbClr val="7030A0"/>
                          </a:solidFill>
                          <a:effectLst/>
                          <a:latin typeface="Times New Roman" panose="02020603050405020304" pitchFamily="18" charset="0"/>
                          <a:cs typeface="Times New Roman" panose="02020603050405020304" pitchFamily="18" charset="0"/>
                        </a:rPr>
                        <a:t>，配合落实相关措施；对于天津等涉疫风险地区来徐返徐人员，须进行</a:t>
                      </a:r>
                      <a:r>
                        <a:rPr lang="en-US" sz="1400" b="1" kern="0" dirty="0">
                          <a:solidFill>
                            <a:srgbClr val="7030A0"/>
                          </a:solidFill>
                          <a:effectLst/>
                          <a:latin typeface="Times New Roman" panose="02020603050405020304" pitchFamily="18" charset="0"/>
                          <a:ea typeface="+mn-ea"/>
                          <a:cs typeface="Times New Roman" panose="02020603050405020304" pitchFamily="18" charset="0"/>
                        </a:rPr>
                        <a:t>14</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天</a:t>
                      </a:r>
                      <a:r>
                        <a:rPr lang="zh-CN" sz="1200" kern="0" dirty="0">
                          <a:solidFill>
                            <a:srgbClr val="7030A0"/>
                          </a:solidFill>
                          <a:effectLst/>
                          <a:latin typeface="Times New Roman" panose="02020603050405020304" pitchFamily="18" charset="0"/>
                          <a:cs typeface="Times New Roman" panose="02020603050405020304" pitchFamily="18" charset="0"/>
                        </a:rPr>
                        <a:t>集中隔离医学观察，其他有疫情省份的来徐返徐人员进行</a:t>
                      </a:r>
                      <a:r>
                        <a:rPr lang="en-US" sz="1200" kern="0" dirty="0">
                          <a:solidFill>
                            <a:srgbClr val="7030A0"/>
                          </a:solidFill>
                          <a:effectLst/>
                          <a:latin typeface="Times New Roman" panose="02020603050405020304" pitchFamily="18" charset="0"/>
                          <a:cs typeface="Times New Roman" panose="02020603050405020304" pitchFamily="18" charset="0"/>
                        </a:rPr>
                        <a:t>7</a:t>
                      </a:r>
                      <a:r>
                        <a:rPr lang="zh-CN" sz="1200" kern="0" dirty="0">
                          <a:solidFill>
                            <a:srgbClr val="7030A0"/>
                          </a:solidFill>
                          <a:effectLst/>
                          <a:latin typeface="Times New Roman" panose="02020603050405020304" pitchFamily="18" charset="0"/>
                          <a:cs typeface="Times New Roman" panose="02020603050405020304" pitchFamily="18" charset="0"/>
                        </a:rPr>
                        <a:t>天健康监测。</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6"/>
                  </a:ext>
                </a:extLst>
              </a:tr>
              <a:tr h="309629">
                <a:tc rowSpan="3">
                  <a:txBody>
                    <a:bodyPr/>
                    <a:lstStyle/>
                    <a:p>
                      <a:pPr algn="ctr"/>
                      <a:r>
                        <a:rPr lang="zh-CN" altLang="en-US" sz="1600" b="1" kern="100" dirty="0" smtClean="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rPr>
                        <a:t>常州市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国内中高风险地区所在设区市（直辖市为县、区）低风险地区来常返常人员，如持有</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小时核酸检测阴性证明</a:t>
                      </a:r>
                      <a:r>
                        <a:rPr lang="zh-CN" sz="1200" kern="100" dirty="0">
                          <a:solidFill>
                            <a:srgbClr val="7030A0"/>
                          </a:solidFill>
                          <a:effectLst/>
                          <a:latin typeface="Times New Roman" panose="02020603050405020304" pitchFamily="18" charset="0"/>
                          <a:cs typeface="Times New Roman" panose="02020603050405020304" pitchFamily="18" charset="0"/>
                        </a:rPr>
                        <a:t>（电子或纸质版均可）的，可自由流动。</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20860579"/>
                  </a:ext>
                </a:extLst>
              </a:tr>
              <a:tr h="309629">
                <a:tc vMerge="1">
                  <a:txBody>
                    <a:bodyPr/>
                    <a:lstStyle/>
                    <a:p>
                      <a:endParaRPr lang="zh-CN" altLang="en-US"/>
                    </a:p>
                  </a:txBody>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所有省外（不含涉疫地区）来常返常人员，需持有</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小时核酸检测阴性证明</a:t>
                      </a:r>
                      <a:r>
                        <a:rPr lang="zh-CN" sz="1200" kern="100" dirty="0">
                          <a:solidFill>
                            <a:srgbClr val="7030A0"/>
                          </a:solidFill>
                          <a:effectLst/>
                          <a:latin typeface="Times New Roman" panose="02020603050405020304" pitchFamily="18" charset="0"/>
                          <a:cs typeface="Times New Roman" panose="02020603050405020304" pitchFamily="18" charset="0"/>
                        </a:rPr>
                        <a:t>。</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2113772127"/>
                  </a:ext>
                </a:extLst>
              </a:tr>
              <a:tr h="575025">
                <a:tc vMerge="1">
                  <a:txBody>
                    <a:bodyPr/>
                    <a:lstStyle/>
                    <a:p>
                      <a:endParaRPr lang="zh-CN" altLang="en-US"/>
                    </a:p>
                  </a:txBody>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国内中高风险地区、中高风险地区所在县（市、区，直辖市为所在镇、街道）及相关风险区的来常返常人员一律实行</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集中隔离</a:t>
                      </a:r>
                      <a:r>
                        <a:rPr lang="zh-CN" sz="1200" kern="100" dirty="0">
                          <a:solidFill>
                            <a:srgbClr val="7030A0"/>
                          </a:solidFill>
                          <a:effectLst/>
                          <a:latin typeface="Times New Roman" panose="02020603050405020304" pitchFamily="18" charset="0"/>
                          <a:cs typeface="Times New Roman" panose="02020603050405020304" pitchFamily="18" charset="0"/>
                        </a:rPr>
                        <a:t>医学观察措施，并在“两站一场”闭环接驳转运至集中隔离点。</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3563635998"/>
                  </a:ext>
                </a:extLst>
              </a:tr>
              <a:tr h="575025">
                <a:tc rowSpan="2">
                  <a:txBody>
                    <a:bodyPr/>
                    <a:lstStyle/>
                    <a:p>
                      <a:pPr algn="ctr"/>
                      <a:r>
                        <a:rPr lang="zh-CN" sz="1600" kern="0" dirty="0">
                          <a:solidFill>
                            <a:srgbClr val="7030A0"/>
                          </a:solidFill>
                          <a:effectLst/>
                          <a:latin typeface="Times New Roman" panose="02020603050405020304" pitchFamily="18" charset="0"/>
                          <a:cs typeface="Times New Roman" panose="02020603050405020304" pitchFamily="18" charset="0"/>
                        </a:rPr>
                        <a:t>苏州市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0" dirty="0">
                          <a:solidFill>
                            <a:srgbClr val="7030A0"/>
                          </a:solidFill>
                          <a:effectLst/>
                          <a:latin typeface="Times New Roman" panose="02020603050405020304" pitchFamily="18" charset="0"/>
                          <a:cs typeface="Times New Roman" panose="02020603050405020304" pitchFamily="18" charset="0"/>
                        </a:rPr>
                        <a:t>有本土病例报告的城市来苏返苏人员，应在火车站等场站出口</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主动申报</a:t>
                      </a:r>
                      <a:r>
                        <a:rPr lang="zh-CN" sz="1200" kern="0" dirty="0">
                          <a:solidFill>
                            <a:srgbClr val="7030A0"/>
                          </a:solidFill>
                          <a:effectLst/>
                          <a:latin typeface="Times New Roman" panose="02020603050405020304" pitchFamily="18" charset="0"/>
                          <a:cs typeface="Times New Roman" panose="02020603050405020304" pitchFamily="18" charset="0"/>
                        </a:rPr>
                        <a:t>，同时在抵苏后应尽快（</a:t>
                      </a:r>
                      <a:r>
                        <a:rPr lang="en-US" sz="1200" kern="0" dirty="0">
                          <a:solidFill>
                            <a:srgbClr val="7030A0"/>
                          </a:solidFill>
                          <a:effectLst/>
                          <a:latin typeface="Times New Roman" panose="02020603050405020304" pitchFamily="18" charset="0"/>
                          <a:cs typeface="Times New Roman" panose="02020603050405020304" pitchFamily="18" charset="0"/>
                        </a:rPr>
                        <a:t>12</a:t>
                      </a:r>
                      <a:r>
                        <a:rPr lang="zh-CN" sz="1200" kern="0" dirty="0">
                          <a:solidFill>
                            <a:srgbClr val="7030A0"/>
                          </a:solidFill>
                          <a:effectLst/>
                          <a:latin typeface="Times New Roman" panose="02020603050405020304" pitchFamily="18" charset="0"/>
                          <a:cs typeface="Times New Roman" panose="02020603050405020304" pitchFamily="18" charset="0"/>
                        </a:rPr>
                        <a:t>小时之内）向所在社区（宾馆）报备。来苏人员须持</a:t>
                      </a:r>
                      <a:r>
                        <a:rPr lang="en-US" sz="1200" kern="0" dirty="0">
                          <a:solidFill>
                            <a:srgbClr val="7030A0"/>
                          </a:solidFill>
                          <a:effectLst/>
                          <a:latin typeface="Times New Roman" panose="02020603050405020304" pitchFamily="18" charset="0"/>
                          <a:cs typeface="Times New Roman" panose="02020603050405020304" pitchFamily="18" charset="0"/>
                        </a:rPr>
                        <a:t>48</a:t>
                      </a:r>
                      <a:r>
                        <a:rPr lang="zh-CN" sz="1200" kern="0" dirty="0">
                          <a:solidFill>
                            <a:srgbClr val="7030A0"/>
                          </a:solidFill>
                          <a:effectLst/>
                          <a:latin typeface="Times New Roman" panose="02020603050405020304" pitchFamily="18" charset="0"/>
                          <a:cs typeface="Times New Roman" panose="02020603050405020304" pitchFamily="18" charset="0"/>
                        </a:rPr>
                        <a:t>小时内核酸检测阴性证明。在苏继续旅居者应进行</a:t>
                      </a:r>
                      <a:r>
                        <a:rPr lang="en-US" sz="1200" kern="0" dirty="0">
                          <a:solidFill>
                            <a:srgbClr val="7030A0"/>
                          </a:solidFill>
                          <a:effectLst/>
                          <a:latin typeface="Times New Roman" panose="02020603050405020304" pitchFamily="18" charset="0"/>
                          <a:cs typeface="Times New Roman" panose="02020603050405020304" pitchFamily="18" charset="0"/>
                        </a:rPr>
                        <a:t>7</a:t>
                      </a:r>
                      <a:r>
                        <a:rPr lang="zh-CN" sz="1200" kern="0" dirty="0">
                          <a:solidFill>
                            <a:srgbClr val="7030A0"/>
                          </a:solidFill>
                          <a:effectLst/>
                          <a:latin typeface="Times New Roman" panose="02020603050405020304" pitchFamily="18" charset="0"/>
                          <a:cs typeface="Times New Roman" panose="02020603050405020304" pitchFamily="18" charset="0"/>
                        </a:rPr>
                        <a:t>天健康监测，抵苏</a:t>
                      </a:r>
                      <a:r>
                        <a:rPr lang="en-US" sz="1200" kern="0" dirty="0">
                          <a:solidFill>
                            <a:srgbClr val="7030A0"/>
                          </a:solidFill>
                          <a:effectLst/>
                          <a:latin typeface="Times New Roman" panose="02020603050405020304" pitchFamily="18" charset="0"/>
                          <a:cs typeface="Times New Roman" panose="02020603050405020304" pitchFamily="18" charset="0"/>
                        </a:rPr>
                        <a:t>72</a:t>
                      </a:r>
                      <a:r>
                        <a:rPr lang="zh-CN" sz="1200" kern="0" dirty="0">
                          <a:solidFill>
                            <a:srgbClr val="7030A0"/>
                          </a:solidFill>
                          <a:effectLst/>
                          <a:latin typeface="Times New Roman" panose="02020603050405020304" pitchFamily="18" charset="0"/>
                          <a:cs typeface="Times New Roman" panose="02020603050405020304" pitchFamily="18" charset="0"/>
                        </a:rPr>
                        <a:t>小时之内再次检测（两次检测间隔</a:t>
                      </a:r>
                      <a:r>
                        <a:rPr lang="en-US" sz="1200" kern="0" dirty="0">
                          <a:solidFill>
                            <a:srgbClr val="7030A0"/>
                          </a:solidFill>
                          <a:effectLst/>
                          <a:latin typeface="Times New Roman" panose="02020603050405020304" pitchFamily="18" charset="0"/>
                          <a:cs typeface="Times New Roman" panose="02020603050405020304" pitchFamily="18" charset="0"/>
                        </a:rPr>
                        <a:t>24</a:t>
                      </a:r>
                      <a:r>
                        <a:rPr lang="zh-CN" sz="1200" kern="0" dirty="0">
                          <a:solidFill>
                            <a:srgbClr val="7030A0"/>
                          </a:solidFill>
                          <a:effectLst/>
                          <a:latin typeface="Times New Roman" panose="02020603050405020304" pitchFamily="18" charset="0"/>
                          <a:cs typeface="Times New Roman" panose="02020603050405020304" pitchFamily="18" charset="0"/>
                        </a:rPr>
                        <a:t>小时以上）。</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7"/>
                  </a:ext>
                </a:extLst>
              </a:tr>
              <a:tr h="265397">
                <a:tc vMerge="1">
                  <a:txBody>
                    <a:bodyPr/>
                    <a:lstStyle/>
                    <a:p>
                      <a:endParaRPr lang="zh-CN"/>
                    </a:p>
                  </a:txBody>
                  <a:tcPr/>
                </a:tc>
                <a:tc>
                  <a:txBody>
                    <a:bodyPr/>
                    <a:lstStyle/>
                    <a:p>
                      <a:pPr algn="just">
                        <a:lnSpc>
                          <a:spcPct val="150000"/>
                        </a:lnSpc>
                      </a:pPr>
                      <a:r>
                        <a:rPr lang="zh-CN" sz="1200" kern="0" dirty="0">
                          <a:solidFill>
                            <a:srgbClr val="7030A0"/>
                          </a:solidFill>
                          <a:effectLst/>
                          <a:latin typeface="Times New Roman" panose="02020603050405020304" pitchFamily="18" charset="0"/>
                          <a:cs typeface="Times New Roman" panose="02020603050405020304" pitchFamily="18" charset="0"/>
                        </a:rPr>
                        <a:t>省外低风险地区来苏返苏人员，抵苏后开展</a:t>
                      </a:r>
                      <a:r>
                        <a:rPr lang="en-US" sz="1200" b="1" kern="0" dirty="0">
                          <a:solidFill>
                            <a:srgbClr val="7030A0"/>
                          </a:solidFill>
                          <a:effectLst/>
                          <a:latin typeface="Times New Roman" panose="02020603050405020304" pitchFamily="18" charset="0"/>
                          <a:ea typeface="+mn-ea"/>
                          <a:cs typeface="Times New Roman" panose="02020603050405020304" pitchFamily="18" charset="0"/>
                        </a:rPr>
                        <a:t>7</a:t>
                      </a:r>
                      <a:r>
                        <a:rPr lang="zh-CN" altLang="en-US" sz="1200" b="1" kern="0" dirty="0">
                          <a:solidFill>
                            <a:srgbClr val="7030A0"/>
                          </a:solidFill>
                          <a:effectLst/>
                          <a:latin typeface="Times New Roman" panose="02020603050405020304" pitchFamily="18" charset="0"/>
                          <a:ea typeface="+mn-ea"/>
                          <a:cs typeface="Times New Roman" panose="02020603050405020304" pitchFamily="18" charset="0"/>
                        </a:rPr>
                        <a:t>天</a:t>
                      </a:r>
                      <a:r>
                        <a:rPr lang="zh-CN" sz="1200" kern="0" dirty="0">
                          <a:solidFill>
                            <a:srgbClr val="7030A0"/>
                          </a:solidFill>
                          <a:effectLst/>
                          <a:latin typeface="Times New Roman" panose="02020603050405020304" pitchFamily="18" charset="0"/>
                          <a:cs typeface="Times New Roman" panose="02020603050405020304" pitchFamily="18" charset="0"/>
                        </a:rPr>
                        <a:t>自我健康监测，每日早晚两次自测体温，减少人员聚集性活动。</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4" cstate="screen"/>
          <a:stretch>
            <a:fillRect/>
          </a:stretch>
        </p:blipFill>
        <p:spPr>
          <a:xfrm>
            <a:off x="289146" y="171487"/>
            <a:ext cx="483615" cy="1297021"/>
          </a:xfrm>
          <a:prstGeom prst="rect">
            <a:avLst/>
          </a:prstGeom>
        </p:spPr>
      </p:pic>
      <p:graphicFrame>
        <p:nvGraphicFramePr>
          <p:cNvPr id="9" name="表格 8"/>
          <p:cNvGraphicFramePr>
            <a:graphicFrameLocks noGrp="1"/>
          </p:cNvGraphicFramePr>
          <p:nvPr>
            <p:custDataLst>
              <p:tags r:id="rId1"/>
            </p:custDataLst>
            <p:extLst>
              <p:ext uri="{D42A27DB-BD31-4B8C-83A1-F6EECF244321}">
                <p14:modId xmlns:p14="http://schemas.microsoft.com/office/powerpoint/2010/main" val="3863923086"/>
              </p:ext>
            </p:extLst>
          </p:nvPr>
        </p:nvGraphicFramePr>
        <p:xfrm>
          <a:off x="204188" y="267536"/>
          <a:ext cx="11780666" cy="6346327"/>
        </p:xfrm>
        <a:graphic>
          <a:graphicData uri="http://schemas.openxmlformats.org/drawingml/2006/table">
            <a:tbl>
              <a:tblPr>
                <a:tableStyleId>{C4B1156A-380E-4F78-BDF5-A606A8083BF9}</a:tableStyleId>
              </a:tblPr>
              <a:tblGrid>
                <a:gridCol w="541944">
                  <a:extLst>
                    <a:ext uri="{9D8B030D-6E8A-4147-A177-3AD203B41FA5}">
                      <a16:colId xmlns:a16="http://schemas.microsoft.com/office/drawing/2014/main" val="20000"/>
                    </a:ext>
                  </a:extLst>
                </a:gridCol>
                <a:gridCol w="11238722">
                  <a:extLst>
                    <a:ext uri="{9D8B030D-6E8A-4147-A177-3AD203B41FA5}">
                      <a16:colId xmlns:a16="http://schemas.microsoft.com/office/drawing/2014/main" val="20001"/>
                    </a:ext>
                  </a:extLst>
                </a:gridCol>
              </a:tblGrid>
              <a:tr h="238532">
                <a:tc>
                  <a:txBody>
                    <a:bodyPr/>
                    <a:lstStyle/>
                    <a:p>
                      <a:pPr algn="ctr"/>
                      <a:r>
                        <a:rPr lang="zh-CN" sz="1400" b="1" kern="0" dirty="0" smtClean="0">
                          <a:solidFill>
                            <a:srgbClr val="7030A0"/>
                          </a:solidFill>
                          <a:effectLst/>
                          <a:latin typeface="Times New Roman" panose="02020603050405020304" pitchFamily="18" charset="0"/>
                          <a:cs typeface="Times New Roman" panose="02020603050405020304" pitchFamily="18" charset="0"/>
                        </a:rPr>
                        <a:t>地市</a:t>
                      </a:r>
                      <a:endParaRPr lang="zh-CN" sz="14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a:r>
                        <a:rPr lang="zh-CN" sz="1400" b="1" kern="0" dirty="0">
                          <a:solidFill>
                            <a:srgbClr val="7030A0"/>
                          </a:solidFill>
                          <a:effectLst/>
                          <a:latin typeface="Times New Roman" panose="02020603050405020304" pitchFamily="18" charset="0"/>
                          <a:cs typeface="Times New Roman" panose="02020603050405020304" pitchFamily="18" charset="0"/>
                        </a:rPr>
                        <a:t>主要疫情防控措施</a:t>
                      </a:r>
                      <a:endParaRPr lang="zh-CN" sz="14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0"/>
                  </a:ext>
                </a:extLst>
              </a:tr>
              <a:tr h="690303">
                <a:tc rowSpan="3">
                  <a:txBody>
                    <a:bodyPr/>
                    <a:lstStyle/>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南</a:t>
                      </a:r>
                      <a:endParaRPr lang="en-US" altLang="zh-CN" sz="1600" kern="0" dirty="0" smtClean="0">
                        <a:solidFill>
                          <a:srgbClr val="7030A0"/>
                        </a:solidFill>
                        <a:effectLst/>
                        <a:latin typeface="Times New Roman" panose="02020603050405020304" pitchFamily="18" charset="0"/>
                        <a:cs typeface="Times New Roman" panose="02020603050405020304" pitchFamily="18" charset="0"/>
                      </a:endParaRPr>
                    </a:p>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通</a:t>
                      </a:r>
                      <a:endParaRPr lang="en-US" altLang="zh-CN" sz="1600" kern="0" dirty="0" smtClean="0">
                        <a:solidFill>
                          <a:srgbClr val="7030A0"/>
                        </a:solidFill>
                        <a:effectLst/>
                        <a:latin typeface="Times New Roman" panose="02020603050405020304" pitchFamily="18" charset="0"/>
                        <a:cs typeface="Times New Roman" panose="02020603050405020304" pitchFamily="18" charset="0"/>
                      </a:endParaRPr>
                    </a:p>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返乡返城人员应当提前向所在社区（村居）</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报告</a:t>
                      </a:r>
                      <a:r>
                        <a:rPr lang="zh-CN" sz="1200" kern="100" dirty="0">
                          <a:solidFill>
                            <a:srgbClr val="7030A0"/>
                          </a:solidFill>
                          <a:effectLst/>
                          <a:latin typeface="Times New Roman" panose="02020603050405020304" pitchFamily="18" charset="0"/>
                          <a:cs typeface="Times New Roman" panose="02020603050405020304" pitchFamily="18" charset="0"/>
                        </a:rPr>
                        <a:t>，做好途中个人防护，抵通后要配合社区（村居）信息登记和相应的健康管理措施。除返乡探亲、必要公务外，</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非必要不离通、不出境</a:t>
                      </a:r>
                      <a:r>
                        <a:rPr lang="zh-CN" sz="1200" kern="100" dirty="0">
                          <a:solidFill>
                            <a:srgbClr val="7030A0"/>
                          </a:solidFill>
                          <a:effectLst/>
                          <a:latin typeface="Times New Roman" panose="02020603050405020304" pitchFamily="18" charset="0"/>
                          <a:cs typeface="Times New Roman" panose="02020603050405020304" pitchFamily="18" charset="0"/>
                        </a:rPr>
                        <a:t>，大力提倡在通过节，尽量减少人员流动。</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4"/>
                  </a:ext>
                </a:extLst>
              </a:tr>
              <a:tr h="345152">
                <a:tc vMerge="1">
                  <a:txBody>
                    <a:bodyPr/>
                    <a:lstStyle/>
                    <a:p>
                      <a:endParaRPr lang="zh-CN"/>
                    </a:p>
                  </a:txBody>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中高风险地区人员、与阳性感染者有轨迹交叉或健康码异常人员</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暂缓来通返通</a:t>
                      </a:r>
                      <a:r>
                        <a:rPr lang="zh-CN" sz="1200" kern="100" dirty="0">
                          <a:solidFill>
                            <a:srgbClr val="7030A0"/>
                          </a:solidFill>
                          <a:effectLst/>
                          <a:latin typeface="Times New Roman" panose="02020603050405020304" pitchFamily="18" charset="0"/>
                          <a:cs typeface="Times New Roman" panose="02020603050405020304" pitchFamily="18" charset="0"/>
                        </a:rPr>
                        <a:t>。</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5"/>
                  </a:ext>
                </a:extLst>
              </a:tr>
              <a:tr h="859925">
                <a:tc vMerge="1">
                  <a:txBody>
                    <a:bodyPr/>
                    <a:lstStyle/>
                    <a:p>
                      <a:endParaRPr lang="zh-CN"/>
                    </a:p>
                  </a:txBody>
                  <a:tcPr/>
                </a:tc>
                <a:tc>
                  <a:txBody>
                    <a:bodyPr/>
                    <a:lstStyle/>
                    <a:p>
                      <a:pPr algn="just">
                        <a:lnSpc>
                          <a:spcPct val="130000"/>
                        </a:lnSpc>
                        <a:buNone/>
                      </a:pPr>
                      <a:r>
                        <a:rPr lang="zh-CN" altLang="en-US" sz="1200" kern="100" dirty="0">
                          <a:solidFill>
                            <a:srgbClr val="7030A0"/>
                          </a:solidFill>
                          <a:effectLst/>
                          <a:latin typeface="Times New Roman" panose="02020603050405020304" pitchFamily="18" charset="0"/>
                          <a:cs typeface="Times New Roman" panose="02020603050405020304" pitchFamily="18" charset="0"/>
                        </a:rPr>
                        <a:t>有本土病例报告的城市来通返通人员，应在机场、火车站、汽车站等场站出口</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主动申报</a:t>
                      </a:r>
                      <a:r>
                        <a:rPr lang="zh-CN" altLang="en-US" sz="1200" kern="100" dirty="0">
                          <a:solidFill>
                            <a:srgbClr val="7030A0"/>
                          </a:solidFill>
                          <a:effectLst/>
                          <a:latin typeface="Times New Roman" panose="02020603050405020304" pitchFamily="18" charset="0"/>
                          <a:cs typeface="Times New Roman" panose="02020603050405020304" pitchFamily="18" charset="0"/>
                        </a:rPr>
                        <a:t>，同时在抵通后应尽快</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（12小时之内）</a:t>
                      </a:r>
                      <a:r>
                        <a:rPr lang="zh-CN" altLang="en-US" sz="1200" kern="100" dirty="0">
                          <a:solidFill>
                            <a:srgbClr val="7030A0"/>
                          </a:solidFill>
                          <a:effectLst/>
                          <a:latin typeface="Times New Roman" panose="02020603050405020304" pitchFamily="18" charset="0"/>
                          <a:cs typeface="Times New Roman" panose="02020603050405020304" pitchFamily="18" charset="0"/>
                        </a:rPr>
                        <a:t>向所在社区（宾馆）和单位报备。来通人员须持</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48小时内核酸检测阴性证明</a:t>
                      </a:r>
                      <a:r>
                        <a:rPr lang="zh-CN" altLang="en-US" sz="1200" kern="100" dirty="0">
                          <a:solidFill>
                            <a:srgbClr val="7030A0"/>
                          </a:solidFill>
                          <a:effectLst/>
                          <a:latin typeface="Times New Roman" panose="02020603050405020304" pitchFamily="18" charset="0"/>
                          <a:cs typeface="Times New Roman" panose="02020603050405020304" pitchFamily="18" charset="0"/>
                        </a:rPr>
                        <a:t>，对不能提供者要及时进行核酸检测，阴性方可有序流动。在通继续旅居者应进行7天健康监测，抵通72小时之内再次核酸检测（两次检测间隔24小时以上）。无本土病例报告城市的来通返通人员，抵通后开展7天自我健康监测，每日早晚两次自测体温，减少人员聚集性活动。</a:t>
                      </a:r>
                      <a:endParaRPr lang="zh-CN" altLang="en-US"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6"/>
                  </a:ext>
                </a:extLst>
              </a:tr>
              <a:tr h="1337771">
                <a:tc>
                  <a:txBody>
                    <a:bodyPr/>
                    <a:lstStyle/>
                    <a:p>
                      <a:pPr algn="ctr">
                        <a:buNone/>
                      </a:pPr>
                      <a:r>
                        <a:rPr lang="zh-CN" altLang="en-US" sz="1600" kern="100" dirty="0">
                          <a:solidFill>
                            <a:srgbClr val="7030A0"/>
                          </a:solidFill>
                          <a:effectLst/>
                          <a:latin typeface="Times New Roman" panose="02020603050405020304" pitchFamily="18" charset="0"/>
                          <a:cs typeface="Times New Roman" panose="02020603050405020304" pitchFamily="18" charset="0"/>
                        </a:rPr>
                        <a:t>连云港市</a:t>
                      </a:r>
                      <a:endParaRPr lang="zh-CN" altLang="en-US"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buNone/>
                      </a:pPr>
                      <a:r>
                        <a:rPr lang="zh-CN" altLang="en-US" sz="1200" kern="100" dirty="0">
                          <a:solidFill>
                            <a:srgbClr val="7030A0"/>
                          </a:solidFill>
                          <a:effectLst/>
                          <a:latin typeface="Times New Roman" panose="02020603050405020304" pitchFamily="18" charset="0"/>
                          <a:cs typeface="Times New Roman" panose="02020603050405020304" pitchFamily="18" charset="0"/>
                        </a:rPr>
                        <a:t>“</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非必要不离连、不出省</a:t>
                      </a:r>
                      <a:r>
                        <a:rPr lang="zh-CN" altLang="en-US" sz="1200" kern="100" dirty="0">
                          <a:solidFill>
                            <a:srgbClr val="7030A0"/>
                          </a:solidFill>
                          <a:effectLst/>
                          <a:latin typeface="Times New Roman" panose="02020603050405020304" pitchFamily="18" charset="0"/>
                          <a:cs typeface="Times New Roman" panose="02020603050405020304" pitchFamily="18" charset="0"/>
                        </a:rPr>
                        <a:t>”，不前往中、高风险地区及有疫情报告的地区和所在设区市。提倡就地过节，减少出行尤其是跨省出行。</a:t>
                      </a:r>
                      <a:endParaRPr lang="zh-CN" altLang="en-US"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50000"/>
                        </a:lnSpc>
                        <a:buNone/>
                      </a:pPr>
                      <a:r>
                        <a:rPr lang="zh-CN" altLang="en-US" sz="1200" kern="100" dirty="0">
                          <a:solidFill>
                            <a:srgbClr val="7030A0"/>
                          </a:solidFill>
                          <a:effectLst/>
                          <a:latin typeface="Times New Roman" panose="02020603050405020304" pitchFamily="18" charset="0"/>
                          <a:cs typeface="Times New Roman" panose="02020603050405020304" pitchFamily="18" charset="0"/>
                        </a:rPr>
                        <a:t>有国内疫情相关地区和陆地边境口岸城市旅居史的人员、与确诊病例（含无症状感染者）有轨迹交叉的人员、健康码出现红码或黄码人员、入境人员，以及口岸单位、冷链物品生产经营单位、集中隔离场所等高风险岗位工作人员、外省来连返连人员，均应</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第一时间</a:t>
                      </a:r>
                      <a:r>
                        <a:rPr lang="zh-CN" altLang="en-US" sz="1200" kern="100" dirty="0">
                          <a:solidFill>
                            <a:srgbClr val="7030A0"/>
                          </a:solidFill>
                          <a:effectLst/>
                          <a:latin typeface="Times New Roman" panose="02020603050405020304" pitchFamily="18" charset="0"/>
                          <a:cs typeface="Times New Roman" panose="02020603050405020304" pitchFamily="18" charset="0"/>
                        </a:rPr>
                        <a:t>向所在社区及单位（或所住宾馆）报备相关情况，主动配合查验健康码（行程卡）</a:t>
                      </a:r>
                      <a:r>
                        <a:rPr lang="zh-CN" altLang="en-US" sz="1200" b="1" kern="0" dirty="0">
                          <a:solidFill>
                            <a:srgbClr val="7030A0"/>
                          </a:solidFill>
                          <a:effectLst/>
                          <a:latin typeface="Times New Roman" panose="02020603050405020304" pitchFamily="18" charset="0"/>
                          <a:ea typeface="+mn-ea"/>
                          <a:cs typeface="Times New Roman" panose="02020603050405020304" pitchFamily="18" charset="0"/>
                        </a:rPr>
                        <a:t>以及</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48小时内核酸检测阴性证明</a:t>
                      </a:r>
                      <a:r>
                        <a:rPr lang="zh-CN" altLang="en-US" sz="1200" kern="100" dirty="0" smtClean="0">
                          <a:solidFill>
                            <a:srgbClr val="7030A0"/>
                          </a:solidFill>
                          <a:effectLst/>
                          <a:latin typeface="Times New Roman" panose="02020603050405020304" pitchFamily="18" charset="0"/>
                          <a:cs typeface="Times New Roman" panose="02020603050405020304" pitchFamily="18" charset="0"/>
                        </a:rPr>
                        <a:t>。</a:t>
                      </a:r>
                      <a:endParaRPr lang="zh-CN" altLang="en-US"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7"/>
                  </a:ext>
                </a:extLst>
              </a:tr>
              <a:tr h="788918">
                <a:tc rowSpan="3">
                  <a:txBody>
                    <a:bodyPr/>
                    <a:lstStyle/>
                    <a:p>
                      <a:pPr marL="0" algn="ctr" defTabSz="914400" rtl="0" eaLnBrk="1" latinLnBrk="0" hangingPunct="1">
                        <a:buNone/>
                      </a:pPr>
                      <a:r>
                        <a:rPr lang="zh-CN" altLang="en-US" sz="1600" kern="100" dirty="0" smtClean="0">
                          <a:solidFill>
                            <a:srgbClr val="7030A0"/>
                          </a:solidFill>
                          <a:effectLst/>
                          <a:latin typeface="Times New Roman" panose="02020603050405020304" pitchFamily="18" charset="0"/>
                          <a:ea typeface="+mn-ea"/>
                          <a:cs typeface="Times New Roman" panose="02020603050405020304" pitchFamily="18" charset="0"/>
                        </a:rPr>
                        <a:t>淮安市</a:t>
                      </a:r>
                      <a:endParaRPr lang="zh-CN" altLang="en-US"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400" kern="100" dirty="0">
                          <a:solidFill>
                            <a:srgbClr val="7030A0"/>
                          </a:solidFill>
                          <a:effectLst/>
                          <a:latin typeface="Times New Roman" panose="02020603050405020304" pitchFamily="18" charset="0"/>
                          <a:cs typeface="Times New Roman" panose="02020603050405020304" pitchFamily="18" charset="0"/>
                        </a:rPr>
                        <a:t>国内中高风险地区及其所在设区市人员建议暂缓来淮返淮。省外人员及省内重点行业从业人员来淮返淮需持健康码绿码和</a:t>
                      </a:r>
                      <a:r>
                        <a:rPr lang="en-US" altLang="zh-CN" sz="16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6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400" kern="100" dirty="0">
                          <a:solidFill>
                            <a:srgbClr val="7030A0"/>
                          </a:solidFill>
                          <a:effectLst/>
                          <a:latin typeface="Times New Roman" panose="02020603050405020304" pitchFamily="18" charset="0"/>
                          <a:cs typeface="Times New Roman" panose="02020603050405020304" pitchFamily="18" charset="0"/>
                        </a:rPr>
                        <a:t>，并在抵淮后24小时内就近再进行一次核酸检测。</a:t>
                      </a:r>
                      <a:endParaRPr lang="zh-CN" sz="14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2460855626"/>
                  </a:ext>
                </a:extLst>
              </a:tr>
              <a:tr h="690303">
                <a:tc vMerge="1">
                  <a:txBody>
                    <a:bodyPr/>
                    <a:lstStyle/>
                    <a:p>
                      <a:pPr algn="ctr">
                        <a:buNone/>
                      </a:pPr>
                      <a:endParaRPr lang="zh-CN" altLang="en-US"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400" kern="100" dirty="0">
                          <a:solidFill>
                            <a:srgbClr val="7030A0"/>
                          </a:solidFill>
                          <a:effectLst/>
                          <a:latin typeface="Times New Roman" panose="02020603050405020304" pitchFamily="18" charset="0"/>
                          <a:cs typeface="Times New Roman" panose="02020603050405020304" pitchFamily="18" charset="0"/>
                        </a:rPr>
                        <a:t>省外及有中高风险地区旅居史来淮返淮人员应提前通过“i淮安”进行报备，到淮后12小时内向所在社区（村）、单位、属地疫情防控指挥机构或入住酒店报备登记。</a:t>
                      </a:r>
                      <a:endParaRPr lang="zh-CN" sz="14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3996173906"/>
                  </a:ext>
                </a:extLst>
              </a:tr>
              <a:tr h="394459">
                <a:tc vMerge="1">
                  <a:txBody>
                    <a:bodyPr/>
                    <a:lstStyle/>
                    <a:p>
                      <a:pPr algn="ctr">
                        <a:buNone/>
                      </a:pPr>
                      <a:endParaRPr lang="zh-CN" altLang="en-US"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buNone/>
                      </a:pPr>
                      <a:r>
                        <a:rPr lang="zh-CN" altLang="en-US" sz="1400" kern="100" dirty="0">
                          <a:solidFill>
                            <a:srgbClr val="7030A0"/>
                          </a:solidFill>
                          <a:effectLst/>
                          <a:latin typeface="Times New Roman" panose="02020603050405020304" pitchFamily="18" charset="0"/>
                          <a:cs typeface="Times New Roman" panose="02020603050405020304" pitchFamily="18" charset="0"/>
                        </a:rPr>
                        <a:t>倡导广大市民群众“</a:t>
                      </a:r>
                      <a:r>
                        <a:rPr lang="zh-CN" altLang="en-US" sz="1600" b="1" kern="0" dirty="0">
                          <a:solidFill>
                            <a:srgbClr val="7030A0"/>
                          </a:solidFill>
                          <a:effectLst/>
                          <a:latin typeface="Times New Roman" panose="02020603050405020304" pitchFamily="18" charset="0"/>
                          <a:ea typeface="+mn-ea"/>
                          <a:cs typeface="Times New Roman" panose="02020603050405020304" pitchFamily="18" charset="0"/>
                        </a:rPr>
                        <a:t>非必要不离淮</a:t>
                      </a:r>
                      <a:r>
                        <a:rPr lang="zh-CN" altLang="en-US" sz="1400" kern="100" dirty="0">
                          <a:solidFill>
                            <a:srgbClr val="7030A0"/>
                          </a:solidFill>
                          <a:effectLst/>
                          <a:latin typeface="Times New Roman" panose="02020603050405020304" pitchFamily="18" charset="0"/>
                          <a:cs typeface="Times New Roman" panose="02020603050405020304" pitchFamily="18" charset="0"/>
                        </a:rPr>
                        <a:t>”。</a:t>
                      </a:r>
                      <a:endParaRPr lang="zh-CN" altLang="en-US" sz="14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798474117"/>
                  </a:ext>
                </a:extLst>
              </a:tr>
              <a:tr h="345152">
                <a:tc rowSpan="2">
                  <a:txBody>
                    <a:bodyPr/>
                    <a:lstStyle/>
                    <a:p>
                      <a:pPr marL="0" algn="ctr" defTabSz="914400" rtl="0" eaLnBrk="1" latinLnBrk="0" hangingPunct="1">
                        <a:buNone/>
                      </a:pPr>
                      <a:r>
                        <a:rPr lang="zh-CN" altLang="en-US" sz="1600" kern="100" dirty="0" smtClean="0">
                          <a:solidFill>
                            <a:srgbClr val="7030A0"/>
                          </a:solidFill>
                          <a:effectLst/>
                          <a:latin typeface="Times New Roman" panose="02020603050405020304" pitchFamily="18" charset="0"/>
                          <a:ea typeface="+mn-ea"/>
                          <a:cs typeface="Times New Roman" panose="02020603050405020304" pitchFamily="18" charset="0"/>
                        </a:rPr>
                        <a:t>盐城市</a:t>
                      </a: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鼓励在盐过节</a:t>
                      </a:r>
                      <a:r>
                        <a:rPr lang="zh-CN" sz="1200" kern="100" dirty="0">
                          <a:solidFill>
                            <a:srgbClr val="7030A0"/>
                          </a:solidFill>
                          <a:effectLst/>
                          <a:latin typeface="Times New Roman" panose="02020603050405020304" pitchFamily="18" charset="0"/>
                          <a:cs typeface="Times New Roman" panose="02020603050405020304" pitchFamily="18" charset="0"/>
                        </a:rPr>
                        <a:t>，高风险岗位工作人员原则上不离盐。</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71922687"/>
                  </a:ext>
                </a:extLst>
              </a:tr>
              <a:tr h="655812">
                <a:tc vMerge="1">
                  <a:txBody>
                    <a:bodyPr/>
                    <a:lstStyle/>
                    <a:p>
                      <a:pPr marL="0" algn="ctr" defTabSz="914400" rtl="0" eaLnBrk="1" latinLnBrk="0" hangingPunct="1">
                        <a:buNone/>
                      </a:pPr>
                      <a:endParaRPr lang="zh-CN" altLang="en-US" sz="1600" kern="100" dirty="0" smtClean="0">
                        <a:solidFill>
                          <a:srgbClr val="7030A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有国内疫情相关地区和陆地边境口岸城市旅居史的人员、与确诊病例（含无症状感染者）有轨迹交叉的人员、健康码出现红码或黄码人员、入境人员、高风险岗位工作人员、外省来盐返盐人员等均应第一时间向所在社区及单位（或所住宾馆）报备相关情况，主动配合查验健康码（行程卡）以及</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200" kern="100" dirty="0">
                          <a:solidFill>
                            <a:srgbClr val="7030A0"/>
                          </a:solidFill>
                          <a:effectLst/>
                          <a:latin typeface="Times New Roman" panose="02020603050405020304" pitchFamily="18" charset="0"/>
                          <a:cs typeface="Times New Roman" panose="02020603050405020304" pitchFamily="18" charset="0"/>
                        </a:rPr>
                        <a:t>。</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325980460"/>
                  </a:ext>
                </a:extLst>
              </a:tr>
            </a:tbl>
          </a:graphicData>
        </a:graphic>
      </p:graphicFrame>
    </p:spTree>
    <p:extLst>
      <p:ext uri="{BB962C8B-B14F-4D97-AF65-F5344CB8AC3E}">
        <p14:creationId xmlns:p14="http://schemas.microsoft.com/office/powerpoint/2010/main" val="77090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4" cstate="screen"/>
          <a:stretch>
            <a:fillRect/>
          </a:stretch>
        </p:blipFill>
        <p:spPr>
          <a:xfrm>
            <a:off x="289146" y="171487"/>
            <a:ext cx="483615" cy="1297021"/>
          </a:xfrm>
          <a:prstGeom prst="rect">
            <a:avLst/>
          </a:prstGeom>
        </p:spPr>
      </p:pic>
      <p:graphicFrame>
        <p:nvGraphicFramePr>
          <p:cNvPr id="9" name="表格 8"/>
          <p:cNvGraphicFramePr>
            <a:graphicFrameLocks noGrp="1"/>
          </p:cNvGraphicFramePr>
          <p:nvPr>
            <p:custDataLst>
              <p:tags r:id="rId1"/>
            </p:custDataLst>
            <p:extLst>
              <p:ext uri="{D42A27DB-BD31-4B8C-83A1-F6EECF244321}">
                <p14:modId xmlns:p14="http://schemas.microsoft.com/office/powerpoint/2010/main" val="1599505071"/>
              </p:ext>
            </p:extLst>
          </p:nvPr>
        </p:nvGraphicFramePr>
        <p:xfrm>
          <a:off x="195310" y="303052"/>
          <a:ext cx="11798422" cy="6275303"/>
        </p:xfrm>
        <a:graphic>
          <a:graphicData uri="http://schemas.openxmlformats.org/drawingml/2006/table">
            <a:tbl>
              <a:tblPr>
                <a:tableStyleId>{C4B1156A-380E-4F78-BDF5-A606A8083BF9}</a:tableStyleId>
              </a:tblPr>
              <a:tblGrid>
                <a:gridCol w="501768">
                  <a:extLst>
                    <a:ext uri="{9D8B030D-6E8A-4147-A177-3AD203B41FA5}">
                      <a16:colId xmlns:a16="http://schemas.microsoft.com/office/drawing/2014/main" val="20000"/>
                    </a:ext>
                  </a:extLst>
                </a:gridCol>
                <a:gridCol w="11296654">
                  <a:extLst>
                    <a:ext uri="{9D8B030D-6E8A-4147-A177-3AD203B41FA5}">
                      <a16:colId xmlns:a16="http://schemas.microsoft.com/office/drawing/2014/main" val="20001"/>
                    </a:ext>
                  </a:extLst>
                </a:gridCol>
              </a:tblGrid>
              <a:tr h="228437">
                <a:tc>
                  <a:txBody>
                    <a:bodyPr/>
                    <a:lstStyle/>
                    <a:p>
                      <a:pPr algn="ctr"/>
                      <a:r>
                        <a:rPr lang="zh-CN" sz="1400" b="1" kern="0" dirty="0" smtClean="0">
                          <a:solidFill>
                            <a:srgbClr val="7030A0"/>
                          </a:solidFill>
                          <a:effectLst/>
                          <a:latin typeface="Times New Roman" panose="02020603050405020304" pitchFamily="18" charset="0"/>
                          <a:cs typeface="Times New Roman" panose="02020603050405020304" pitchFamily="18" charset="0"/>
                        </a:rPr>
                        <a:t>地市</a:t>
                      </a:r>
                      <a:endParaRPr lang="zh-CN" sz="14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ctr"/>
                      <a:r>
                        <a:rPr lang="zh-CN" sz="1400" b="1" kern="0" dirty="0">
                          <a:solidFill>
                            <a:srgbClr val="7030A0"/>
                          </a:solidFill>
                          <a:effectLst/>
                          <a:latin typeface="Times New Roman" panose="02020603050405020304" pitchFamily="18" charset="0"/>
                          <a:cs typeface="Times New Roman" panose="02020603050405020304" pitchFamily="18" charset="0"/>
                        </a:rPr>
                        <a:t>主要疫情防控措施</a:t>
                      </a:r>
                      <a:endParaRPr lang="zh-CN" sz="14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0"/>
                  </a:ext>
                </a:extLst>
              </a:tr>
              <a:tr h="671874">
                <a:tc rowSpan="3">
                  <a:txBody>
                    <a:bodyPr/>
                    <a:lstStyle/>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扬</a:t>
                      </a:r>
                      <a:endParaRPr lang="en-US" altLang="zh-CN" sz="1600" kern="0" dirty="0" smtClean="0">
                        <a:solidFill>
                          <a:srgbClr val="7030A0"/>
                        </a:solidFill>
                        <a:effectLst/>
                        <a:latin typeface="Times New Roman" panose="02020603050405020304" pitchFamily="18" charset="0"/>
                        <a:cs typeface="Times New Roman" panose="02020603050405020304" pitchFamily="18" charset="0"/>
                      </a:endParaRPr>
                    </a:p>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州</a:t>
                      </a:r>
                      <a:endParaRPr lang="en-US" altLang="zh-CN" sz="1600" kern="0" dirty="0" smtClean="0">
                        <a:solidFill>
                          <a:srgbClr val="7030A0"/>
                        </a:solidFill>
                        <a:effectLst/>
                        <a:latin typeface="Times New Roman" panose="02020603050405020304" pitchFamily="18" charset="0"/>
                        <a:cs typeface="Times New Roman" panose="02020603050405020304" pitchFamily="18" charset="0"/>
                      </a:endParaRPr>
                    </a:p>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广大市民非必要不离扬、不出境。</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倡导就地过节</a:t>
                      </a:r>
                      <a:r>
                        <a:rPr lang="zh-CN" sz="1200" kern="100" dirty="0">
                          <a:solidFill>
                            <a:srgbClr val="7030A0"/>
                          </a:solidFill>
                          <a:effectLst/>
                          <a:latin typeface="Times New Roman" panose="02020603050405020304" pitchFamily="18" charset="0"/>
                          <a:cs typeface="Times New Roman" panose="02020603050405020304" pitchFamily="18" charset="0"/>
                        </a:rPr>
                        <a:t>，减少市外尤其是跨省出行。高风险岗位闭环管理对象确需出行的，须满足脱离工作岗位</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14</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天</a:t>
                      </a:r>
                      <a:r>
                        <a:rPr lang="zh-CN" sz="1200" kern="100" dirty="0">
                          <a:solidFill>
                            <a:srgbClr val="7030A0"/>
                          </a:solidFill>
                          <a:effectLst/>
                          <a:latin typeface="Times New Roman" panose="02020603050405020304" pitchFamily="18" charset="0"/>
                          <a:cs typeface="Times New Roman" panose="02020603050405020304" pitchFamily="18" charset="0"/>
                        </a:rPr>
                        <a:t>以上且持</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200" kern="100" dirty="0">
                          <a:solidFill>
                            <a:srgbClr val="7030A0"/>
                          </a:solidFill>
                          <a:effectLst/>
                          <a:latin typeface="Times New Roman" panose="02020603050405020304" pitchFamily="18" charset="0"/>
                          <a:cs typeface="Times New Roman" panose="02020603050405020304" pitchFamily="18" charset="0"/>
                        </a:rPr>
                        <a:t>，并向所在单位报备。</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1"/>
                  </a:ext>
                </a:extLst>
              </a:tr>
              <a:tr h="623883">
                <a:tc vMerge="1">
                  <a:txBody>
                    <a:bodyPr/>
                    <a:lstStyle/>
                    <a:p>
                      <a:endParaRPr lang="zh-CN"/>
                    </a:p>
                  </a:txBody>
                  <a:tcPr/>
                </a:tc>
                <a:tc>
                  <a:txBody>
                    <a:bodyPr/>
                    <a:lstStyle/>
                    <a:p>
                      <a:pPr algn="just">
                        <a:lnSpc>
                          <a:spcPct val="150000"/>
                        </a:lnSpc>
                        <a:buNone/>
                      </a:pPr>
                      <a:r>
                        <a:rPr lang="zh-CN" altLang="en-US" sz="1200" kern="100" dirty="0">
                          <a:solidFill>
                            <a:srgbClr val="7030A0"/>
                          </a:solidFill>
                          <a:effectLst/>
                          <a:latin typeface="Times New Roman" panose="02020603050405020304" pitchFamily="18" charset="0"/>
                          <a:cs typeface="Times New Roman" panose="02020603050405020304" pitchFamily="18" charset="0"/>
                        </a:rPr>
                        <a:t>国内中高风险地区人员原则上</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不得来扬</a:t>
                      </a:r>
                      <a:r>
                        <a:rPr lang="zh-CN" altLang="en-US" sz="1200" kern="100" dirty="0">
                          <a:solidFill>
                            <a:srgbClr val="7030A0"/>
                          </a:solidFill>
                          <a:effectLst/>
                          <a:latin typeface="Times New Roman" panose="02020603050405020304" pitchFamily="18" charset="0"/>
                          <a:cs typeface="Times New Roman" panose="02020603050405020304" pitchFamily="18" charset="0"/>
                        </a:rPr>
                        <a:t>。所有来自或途经中高风险地区、有本土阳性感染者报告地区的人员，应在抵扬后尽快且不得</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超过12小时</a:t>
                      </a:r>
                      <a:r>
                        <a:rPr lang="zh-CN" altLang="en-US" sz="1200" kern="100" dirty="0">
                          <a:solidFill>
                            <a:srgbClr val="7030A0"/>
                          </a:solidFill>
                          <a:effectLst/>
                          <a:latin typeface="Times New Roman" panose="02020603050405020304" pitchFamily="18" charset="0"/>
                          <a:cs typeface="Times New Roman" panose="02020603050405020304" pitchFamily="18" charset="0"/>
                        </a:rPr>
                        <a:t>向所在社区（村）和单位（或所住宾馆）报告。</a:t>
                      </a:r>
                      <a:endParaRPr lang="zh-CN" altLang="en-US"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2"/>
                  </a:ext>
                </a:extLst>
              </a:tr>
              <a:tr h="623883">
                <a:tc vMerge="1">
                  <a:txBody>
                    <a:bodyPr/>
                    <a:lstStyle/>
                    <a:p>
                      <a:endParaRPr lang="zh-CN"/>
                    </a:p>
                  </a:txBody>
                  <a:tcPr/>
                </a:tc>
                <a:tc>
                  <a:txBody>
                    <a:bodyPr/>
                    <a:lstStyle/>
                    <a:p>
                      <a:pPr algn="just">
                        <a:lnSpc>
                          <a:spcPct val="150000"/>
                        </a:lnSpc>
                        <a:buNone/>
                      </a:pPr>
                      <a:r>
                        <a:rPr lang="zh-CN" altLang="en-US" sz="1200" kern="100" dirty="0">
                          <a:solidFill>
                            <a:srgbClr val="7030A0"/>
                          </a:solidFill>
                          <a:effectLst/>
                          <a:latin typeface="Times New Roman" panose="02020603050405020304" pitchFamily="18" charset="0"/>
                          <a:cs typeface="Times New Roman" panose="02020603050405020304" pitchFamily="18" charset="0"/>
                        </a:rPr>
                        <a:t>省外（不含涉疫地区）来扬返扬人员需持健康码绿码和</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48小时内核酸检测阴性证明</a:t>
                      </a:r>
                      <a:r>
                        <a:rPr lang="zh-CN" altLang="en-US" sz="1200" kern="100" dirty="0">
                          <a:solidFill>
                            <a:srgbClr val="7030A0"/>
                          </a:solidFill>
                          <a:effectLst/>
                          <a:latin typeface="Times New Roman" panose="02020603050405020304" pitchFamily="18" charset="0"/>
                          <a:cs typeface="Times New Roman" panose="02020603050405020304" pitchFamily="18" charset="0"/>
                        </a:rPr>
                        <a:t>，提前向目的地社区（村）、单位或入住酒店报备，如无48小时内核酸检测证明，在抵扬当日进行核酸采样并登记个人信息后，可有序流动。</a:t>
                      </a:r>
                      <a:endParaRPr lang="zh-CN" altLang="en-US"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3"/>
                  </a:ext>
                </a:extLst>
              </a:tr>
              <a:tr h="335937">
                <a:tc rowSpan="3">
                  <a:txBody>
                    <a:bodyPr/>
                    <a:lstStyle/>
                    <a:p>
                      <a:pPr algn="ctr"/>
                      <a:r>
                        <a:rPr lang="zh-CN" altLang="en-US" sz="1600" kern="0" dirty="0" smtClean="0">
                          <a:solidFill>
                            <a:srgbClr val="7030A0"/>
                          </a:solidFill>
                          <a:effectLst/>
                          <a:latin typeface="Times New Roman" panose="02020603050405020304" pitchFamily="18" charset="0"/>
                          <a:cs typeface="Times New Roman" panose="02020603050405020304" pitchFamily="18" charset="0"/>
                        </a:rPr>
                        <a:t>镇</a:t>
                      </a:r>
                      <a:endParaRPr lang="en-US" altLang="zh-CN" sz="1600" kern="0" dirty="0" smtClean="0">
                        <a:solidFill>
                          <a:srgbClr val="7030A0"/>
                        </a:solidFill>
                        <a:effectLst/>
                        <a:latin typeface="Times New Roman" panose="02020603050405020304" pitchFamily="18" charset="0"/>
                        <a:cs typeface="Times New Roman" panose="02020603050405020304" pitchFamily="18" charset="0"/>
                      </a:endParaRPr>
                    </a:p>
                    <a:p>
                      <a:pPr algn="ctr"/>
                      <a:r>
                        <a:rPr lang="zh-CN" altLang="en-US" sz="1600" kern="0" dirty="0" smtClean="0">
                          <a:solidFill>
                            <a:srgbClr val="7030A0"/>
                          </a:solidFill>
                          <a:effectLst/>
                          <a:latin typeface="Times New Roman" panose="02020603050405020304" pitchFamily="18" charset="0"/>
                          <a:cs typeface="Times New Roman" panose="02020603050405020304" pitchFamily="18" charset="0"/>
                        </a:rPr>
                        <a:t>江</a:t>
                      </a:r>
                      <a:endParaRPr lang="en-US" altLang="zh-CN" sz="1600" kern="0" dirty="0" smtClean="0">
                        <a:solidFill>
                          <a:srgbClr val="7030A0"/>
                        </a:solidFill>
                        <a:effectLst/>
                        <a:latin typeface="Times New Roman" panose="02020603050405020304" pitchFamily="18" charset="0"/>
                        <a:cs typeface="Times New Roman" panose="02020603050405020304" pitchFamily="18" charset="0"/>
                      </a:endParaRPr>
                    </a:p>
                    <a:p>
                      <a:pPr algn="ctr"/>
                      <a:r>
                        <a:rPr lang="zh-CN" sz="1600" kern="0" dirty="0" smtClean="0">
                          <a:solidFill>
                            <a:srgbClr val="7030A0"/>
                          </a:solidFill>
                          <a:effectLst/>
                          <a:latin typeface="Times New Roman" panose="02020603050405020304" pitchFamily="18" charset="0"/>
                          <a:cs typeface="Times New Roman" panose="02020603050405020304" pitchFamily="18" charset="0"/>
                        </a:rPr>
                        <a:t>市</a:t>
                      </a:r>
                      <a:endParaRPr lang="zh-CN" sz="1600" b="1"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倡导广大市民“</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非必要不出境、非必要不离镇</a:t>
                      </a:r>
                      <a:r>
                        <a:rPr lang="zh-CN" sz="1200" kern="100" dirty="0">
                          <a:solidFill>
                            <a:srgbClr val="7030A0"/>
                          </a:solidFill>
                          <a:effectLst/>
                          <a:latin typeface="Times New Roman" panose="02020603050405020304" pitchFamily="18" charset="0"/>
                          <a:cs typeface="Times New Roman" panose="02020603050405020304" pitchFamily="18" charset="0"/>
                        </a:rPr>
                        <a:t>”，鼓励在镇过节，尽量减少人员流动。</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4"/>
                  </a:ext>
                </a:extLst>
              </a:tr>
              <a:tr h="623883">
                <a:tc vMerge="1">
                  <a:txBody>
                    <a:bodyPr/>
                    <a:lstStyle/>
                    <a:p>
                      <a:endParaRPr lang="zh-CN"/>
                    </a:p>
                  </a:txBody>
                  <a:tcPr/>
                </a:tc>
                <a:tc>
                  <a:txBody>
                    <a:bodyPr/>
                    <a:lstStyle/>
                    <a:p>
                      <a:pPr algn="just">
                        <a:lnSpc>
                          <a:spcPct val="150000"/>
                        </a:lnSpc>
                      </a:pPr>
                      <a:r>
                        <a:rPr lang="zh-CN" sz="1200" kern="100" dirty="0">
                          <a:solidFill>
                            <a:srgbClr val="7030A0"/>
                          </a:solidFill>
                          <a:effectLst/>
                          <a:latin typeface="Times New Roman" panose="02020603050405020304" pitchFamily="18" charset="0"/>
                          <a:ea typeface="+mn-ea"/>
                          <a:cs typeface="Times New Roman" panose="02020603050405020304" pitchFamily="18" charset="0"/>
                        </a:rPr>
                        <a:t>近</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14</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天</a:t>
                      </a:r>
                      <a:r>
                        <a:rPr lang="zh-CN" sz="1200" kern="100" dirty="0">
                          <a:solidFill>
                            <a:srgbClr val="7030A0"/>
                          </a:solidFill>
                          <a:effectLst/>
                          <a:latin typeface="Times New Roman" panose="02020603050405020304" pitchFamily="18" charset="0"/>
                          <a:ea typeface="+mn-ea"/>
                          <a:cs typeface="Times New Roman" panose="02020603050405020304" pitchFamily="18" charset="0"/>
                        </a:rPr>
                        <a:t>内</a:t>
                      </a:r>
                      <a:r>
                        <a:rPr lang="zh-CN" sz="1200" kern="100" dirty="0">
                          <a:solidFill>
                            <a:srgbClr val="7030A0"/>
                          </a:solidFill>
                          <a:effectLst/>
                          <a:latin typeface="Times New Roman" panose="02020603050405020304" pitchFamily="18" charset="0"/>
                          <a:cs typeface="Times New Roman" panose="02020603050405020304" pitchFamily="18" charset="0"/>
                        </a:rPr>
                        <a:t>有中高风险地区所在设区市（含有本土阳性感染者报告设区市）旅居史人员，高风险岗位来镇返镇人员，抵镇时需提供</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200" kern="100" dirty="0">
                          <a:solidFill>
                            <a:srgbClr val="7030A0"/>
                          </a:solidFill>
                          <a:effectLst/>
                          <a:latin typeface="Times New Roman" panose="02020603050405020304" pitchFamily="18" charset="0"/>
                          <a:cs typeface="Times New Roman" panose="02020603050405020304" pitchFamily="18" charset="0"/>
                        </a:rPr>
                        <a:t>，尽快（最长不得超过12小时）向所在村（社区）和单位（或所住宾馆）报告。</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5"/>
                  </a:ext>
                </a:extLst>
              </a:tr>
              <a:tr h="575892">
                <a:tc vMerge="1">
                  <a:txBody>
                    <a:bodyPr/>
                    <a:lstStyle/>
                    <a:p>
                      <a:endParaRPr lang="zh-CN"/>
                    </a:p>
                  </a:txBody>
                  <a:tcPr/>
                </a:tc>
                <a:tc>
                  <a:txBody>
                    <a:bodyPr/>
                    <a:lstStyle/>
                    <a:p>
                      <a:pPr algn="just">
                        <a:lnSpc>
                          <a:spcPct val="150000"/>
                        </a:lnSpc>
                        <a:buNone/>
                      </a:pPr>
                      <a:r>
                        <a:rPr lang="zh-CN" sz="1200" kern="100" dirty="0">
                          <a:solidFill>
                            <a:srgbClr val="7030A0"/>
                          </a:solidFill>
                          <a:effectLst/>
                          <a:latin typeface="Times New Roman" panose="02020603050405020304" pitchFamily="18" charset="0"/>
                          <a:cs typeface="Times New Roman" panose="02020603050405020304" pitchFamily="18" charset="0"/>
                          <a:sym typeface="+mn-ea"/>
                        </a:rPr>
                        <a:t>倡导所有单位要求外省返岗人员持48小时内核酸检测阴性证明返校或返岗，倡导省外其他低风险地区来镇返镇人员，抵镇后及时主动进行两次核酸检测（间隔24小时），并开展7天自我健康监测。</a:t>
                      </a:r>
                      <a:endParaRPr lang="zh-CN" altLang="en-US"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6"/>
                  </a:ext>
                </a:extLst>
              </a:tr>
              <a:tr h="335937">
                <a:tc rowSpan="2">
                  <a:txBody>
                    <a:bodyPr/>
                    <a:lstStyle/>
                    <a:p>
                      <a:pPr marL="0" algn="ctr" defTabSz="914400" rtl="0" eaLnBrk="1" latinLnBrk="0" hangingPunct="1">
                        <a:buNone/>
                      </a:pPr>
                      <a:r>
                        <a:rPr lang="zh-CN" altLang="en-US" sz="1600" kern="100" dirty="0" smtClean="0">
                          <a:solidFill>
                            <a:srgbClr val="7030A0"/>
                          </a:solidFill>
                          <a:effectLst/>
                          <a:latin typeface="Times New Roman" panose="02020603050405020304" pitchFamily="18" charset="0"/>
                          <a:ea typeface="+mn-ea"/>
                          <a:cs typeface="Times New Roman" panose="02020603050405020304" pitchFamily="18" charset="0"/>
                        </a:rPr>
                        <a:t>泰州市</a:t>
                      </a:r>
                      <a:endParaRPr lang="zh-CN" altLang="en-US"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中高风险地区人员、与阳性感染者有轨迹交叉或健康码异常人员，应</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暂缓来泰返泰</a:t>
                      </a:r>
                      <a:r>
                        <a:rPr lang="zh-CN" sz="1200" kern="100" dirty="0" smtClean="0">
                          <a:solidFill>
                            <a:srgbClr val="7030A0"/>
                          </a:solidFill>
                          <a:effectLst/>
                          <a:latin typeface="Times New Roman" panose="02020603050405020304" pitchFamily="18" charset="0"/>
                          <a:cs typeface="Times New Roman" panose="02020603050405020304" pitchFamily="18" charset="0"/>
                        </a:rPr>
                        <a:t>。</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7"/>
                  </a:ext>
                </a:extLst>
              </a:tr>
              <a:tr h="671874">
                <a:tc vMerge="1">
                  <a:txBody>
                    <a:bodyPr/>
                    <a:lstStyle/>
                    <a:p>
                      <a:endParaRPr lang="zh-CN" altLang="en-US"/>
                    </a:p>
                  </a:txBody>
                  <a:tcPr/>
                </a:tc>
                <a:tc>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zh-CN" altLang="en-US" sz="1200" kern="100" dirty="0" smtClean="0">
                          <a:solidFill>
                            <a:srgbClr val="7030A0"/>
                          </a:solidFill>
                          <a:effectLst/>
                          <a:latin typeface="Times New Roman" panose="02020603050405020304" pitchFamily="18" charset="0"/>
                          <a:cs typeface="Times New Roman" panose="02020603050405020304" pitchFamily="18" charset="0"/>
                        </a:rPr>
                        <a:t>有本土病例报告的设区市（直辖市的县区、州、盟）来泰返泰人员，应在火车站、汽车站等出口</a:t>
                      </a:r>
                      <a:r>
                        <a:rPr lang="zh-CN" altLang="en-US" sz="1400" b="1" kern="0" dirty="0" smtClean="0">
                          <a:solidFill>
                            <a:srgbClr val="7030A0"/>
                          </a:solidFill>
                          <a:effectLst/>
                          <a:latin typeface="Times New Roman" panose="02020603050405020304" pitchFamily="18" charset="0"/>
                          <a:ea typeface="+mn-ea"/>
                          <a:cs typeface="Times New Roman" panose="02020603050405020304" pitchFamily="18" charset="0"/>
                        </a:rPr>
                        <a:t>主动申报</a:t>
                      </a:r>
                      <a:r>
                        <a:rPr lang="zh-CN" altLang="en-US" sz="1200" kern="100" dirty="0" smtClean="0">
                          <a:solidFill>
                            <a:srgbClr val="7030A0"/>
                          </a:solidFill>
                          <a:effectLst/>
                          <a:latin typeface="Times New Roman" panose="02020603050405020304" pitchFamily="18" charset="0"/>
                          <a:cs typeface="Times New Roman" panose="02020603050405020304" pitchFamily="18" charset="0"/>
                        </a:rPr>
                        <a:t>，抵泰后应尽快（6小时之内）向所在村（社区）、单位或入住酒店报备。无本土病例报告的省外地区来泰返泰人员，应持有</a:t>
                      </a:r>
                      <a:r>
                        <a:rPr lang="zh-CN" altLang="en-US" sz="1400" b="1" kern="0" dirty="0" smtClean="0">
                          <a:solidFill>
                            <a:srgbClr val="7030A0"/>
                          </a:solidFill>
                          <a:effectLst/>
                          <a:latin typeface="Times New Roman" panose="02020603050405020304" pitchFamily="18" charset="0"/>
                          <a:ea typeface="+mn-ea"/>
                          <a:cs typeface="Times New Roman" panose="02020603050405020304" pitchFamily="18" charset="0"/>
                        </a:rPr>
                        <a:t>48小时内核酸阴性证明</a:t>
                      </a:r>
                      <a:r>
                        <a:rPr lang="zh-CN" altLang="en-US" sz="1200" kern="100" dirty="0" smtClean="0">
                          <a:solidFill>
                            <a:srgbClr val="7030A0"/>
                          </a:solidFill>
                          <a:effectLst/>
                          <a:latin typeface="Times New Roman" panose="02020603050405020304" pitchFamily="18" charset="0"/>
                          <a:cs typeface="Times New Roman" panose="02020603050405020304" pitchFamily="18" charset="0"/>
                        </a:rPr>
                        <a:t>，抵泰后应尽快（6小时之内）向所在村（社区）、单位或入住酒店报备。</a:t>
                      </a:r>
                      <a:endParaRPr lang="zh-CN" altLang="en-US" sz="1200" kern="100" dirty="0" smtClean="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2599903455"/>
                  </a:ext>
                </a:extLst>
              </a:tr>
              <a:tr h="335937">
                <a:tc rowSpan="3">
                  <a:txBody>
                    <a:bodyPr/>
                    <a:lstStyle/>
                    <a:p>
                      <a:pPr marL="0" algn="ctr" defTabSz="914400" rtl="0" eaLnBrk="1" latinLnBrk="0" hangingPunct="1">
                        <a:buNone/>
                      </a:pPr>
                      <a:r>
                        <a:rPr lang="zh-CN" altLang="en-US" sz="1600" kern="100" dirty="0" smtClean="0">
                          <a:solidFill>
                            <a:srgbClr val="7030A0"/>
                          </a:solidFill>
                          <a:effectLst/>
                          <a:latin typeface="Times New Roman" panose="02020603050405020304" pitchFamily="18" charset="0"/>
                          <a:ea typeface="+mn-ea"/>
                          <a:cs typeface="Times New Roman" panose="02020603050405020304" pitchFamily="18" charset="0"/>
                        </a:rPr>
                        <a:t>宿迁市</a:t>
                      </a:r>
                      <a:endParaRPr lang="zh-CN" altLang="en-US"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国内中高风险地区及其所在设区市人员建议</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暂缓来宿返宿</a:t>
                      </a:r>
                      <a:r>
                        <a:rPr lang="zh-CN" sz="1200" kern="100" dirty="0">
                          <a:solidFill>
                            <a:srgbClr val="7030A0"/>
                          </a:solidFill>
                          <a:effectLst/>
                          <a:latin typeface="Times New Roman" panose="02020603050405020304" pitchFamily="18" charset="0"/>
                          <a:cs typeface="Times New Roman" panose="02020603050405020304" pitchFamily="18" charset="0"/>
                        </a:rPr>
                        <a:t>。</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58234928"/>
                  </a:ext>
                </a:extLst>
              </a:tr>
              <a:tr h="623883">
                <a:tc vMerge="1">
                  <a:txBody>
                    <a:bodyPr/>
                    <a:lstStyle/>
                    <a:p>
                      <a:pPr marL="0" algn="ctr" defTabSz="914400" rtl="0" eaLnBrk="1" latinLnBrk="0" hangingPunct="1">
                        <a:buNone/>
                      </a:pPr>
                      <a:endParaRPr lang="zh-CN" altLang="en-US"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省外来宿返宿人员需持健康码绿码和</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48</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小时内核酸检测阴性证明</a:t>
                      </a:r>
                      <a:r>
                        <a:rPr lang="zh-CN" sz="1200" kern="100" dirty="0">
                          <a:solidFill>
                            <a:srgbClr val="7030A0"/>
                          </a:solidFill>
                          <a:effectLst/>
                          <a:latin typeface="Times New Roman" panose="02020603050405020304" pitchFamily="18" charset="0"/>
                          <a:cs typeface="Times New Roman" panose="02020603050405020304" pitchFamily="18" charset="0"/>
                        </a:rPr>
                        <a:t>，并在抵宿后12小时内就近再进行核酸检测，核酸检测阴性方可有序流动，落实7天自我健康监测，每天早晚两次自测体温。</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3169654819"/>
                  </a:ext>
                </a:extLst>
              </a:tr>
              <a:tr h="623883">
                <a:tc vMerge="1">
                  <a:txBody>
                    <a:bodyPr/>
                    <a:lstStyle/>
                    <a:p>
                      <a:pPr marL="0" algn="ctr" defTabSz="914400" rtl="0" eaLnBrk="1" latinLnBrk="0" hangingPunct="1">
                        <a:buNone/>
                      </a:pPr>
                      <a:endParaRPr lang="zh-CN" altLang="en-US" sz="1600" kern="100" dirty="0">
                        <a:solidFill>
                          <a:srgbClr val="7030A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tc>
                  <a:txBody>
                    <a:bodyPr/>
                    <a:lstStyle/>
                    <a:p>
                      <a:pPr algn="just">
                        <a:lnSpc>
                          <a:spcPct val="150000"/>
                        </a:lnSpc>
                      </a:pPr>
                      <a:r>
                        <a:rPr lang="zh-CN" sz="1200" kern="100" dirty="0">
                          <a:solidFill>
                            <a:srgbClr val="7030A0"/>
                          </a:solidFill>
                          <a:effectLst/>
                          <a:latin typeface="Times New Roman" panose="02020603050405020304" pitchFamily="18" charset="0"/>
                          <a:cs typeface="Times New Roman" panose="02020603050405020304" pitchFamily="18" charset="0"/>
                        </a:rPr>
                        <a:t>省外及有中高风险地区旅居史来宿返宿人员应</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提前报备</a:t>
                      </a:r>
                      <a:r>
                        <a:rPr lang="zh-CN" sz="1200" kern="100" dirty="0">
                          <a:solidFill>
                            <a:srgbClr val="7030A0"/>
                          </a:solidFill>
                          <a:effectLst/>
                          <a:latin typeface="Times New Roman" panose="02020603050405020304" pitchFamily="18" charset="0"/>
                          <a:cs typeface="Times New Roman" panose="02020603050405020304" pitchFamily="18" charset="0"/>
                        </a:rPr>
                        <a:t>，到宿后要尽快且不得超过</a:t>
                      </a:r>
                      <a:r>
                        <a:rPr lang="en-US" altLang="zh-CN" sz="1400" b="1" kern="0" dirty="0">
                          <a:solidFill>
                            <a:srgbClr val="7030A0"/>
                          </a:solidFill>
                          <a:effectLst/>
                          <a:latin typeface="Times New Roman" panose="02020603050405020304" pitchFamily="18" charset="0"/>
                          <a:ea typeface="+mn-ea"/>
                          <a:cs typeface="Times New Roman" panose="02020603050405020304" pitchFamily="18" charset="0"/>
                        </a:rPr>
                        <a:t>12</a:t>
                      </a:r>
                      <a:r>
                        <a:rPr lang="zh-CN" altLang="en-US" sz="1400" b="1" kern="0" dirty="0">
                          <a:solidFill>
                            <a:srgbClr val="7030A0"/>
                          </a:solidFill>
                          <a:effectLst/>
                          <a:latin typeface="Times New Roman" panose="02020603050405020304" pitchFamily="18" charset="0"/>
                          <a:ea typeface="+mn-ea"/>
                          <a:cs typeface="Times New Roman" panose="02020603050405020304" pitchFamily="18" charset="0"/>
                        </a:rPr>
                        <a:t>小时</a:t>
                      </a:r>
                      <a:r>
                        <a:rPr lang="zh-CN" sz="1200" kern="100" dirty="0">
                          <a:solidFill>
                            <a:srgbClr val="7030A0"/>
                          </a:solidFill>
                          <a:effectLst/>
                          <a:latin typeface="Times New Roman" panose="02020603050405020304" pitchFamily="18" charset="0"/>
                          <a:cs typeface="Times New Roman" panose="02020603050405020304" pitchFamily="18" charset="0"/>
                        </a:rPr>
                        <a:t>向所在社区（村）、单位、属地疫情防控指挥机构或入住酒店报备登记，积极配合开展疫情防控工作。</a:t>
                      </a:r>
                      <a:endParaRPr lang="zh-CN" sz="1200" kern="100" dirty="0">
                        <a:solidFill>
                          <a:srgbClr val="7030A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9765" marR="19765" marT="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2093793347"/>
                  </a:ext>
                </a:extLst>
              </a:tr>
            </a:tbl>
          </a:graphicData>
        </a:graphic>
      </p:graphicFrame>
    </p:spTree>
    <p:extLst>
      <p:ext uri="{BB962C8B-B14F-4D97-AF65-F5344CB8AC3E}">
        <p14:creationId xmlns:p14="http://schemas.microsoft.com/office/powerpoint/2010/main" val="534896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11503" y="1010669"/>
            <a:ext cx="4804380" cy="1648913"/>
          </a:xfrm>
          <a:prstGeom prst="rect">
            <a:avLst/>
          </a:prstGeom>
        </p:spPr>
        <p:txBody>
          <a:bodyPr wrap="square">
            <a:spAutoFit/>
            <a:scene3d>
              <a:camera prst="orthographicFront"/>
              <a:lightRig rig="threePt" dir="t"/>
            </a:scene3d>
            <a:sp3d contourW="12700"/>
          </a:bodyPr>
          <a:lstStyle/>
          <a:p>
            <a:pPr indent="457200">
              <a:lnSpc>
                <a:spcPct val="160000"/>
              </a:lnSpc>
            </a:pPr>
            <a:r>
              <a:rPr lang="zh-CN" altLang="en-US" sz="2200" dirty="0">
                <a:solidFill>
                  <a:srgbClr val="7030A0"/>
                </a:solidFill>
                <a:latin typeface="Times New Roman" panose="02020603050405020304" pitchFamily="18" charset="0"/>
                <a:cs typeface="Times New Roman" panose="02020603050405020304" pitchFamily="18" charset="0"/>
              </a:rPr>
              <a:t>春节期间，江苏高速</a:t>
            </a:r>
            <a:r>
              <a:rPr lang="zh-CN" altLang="en-US" sz="2200" b="1" dirty="0">
                <a:solidFill>
                  <a:srgbClr val="7030A0"/>
                </a:solidFill>
                <a:latin typeface="Times New Roman" panose="02020603050405020304" pitchFamily="18" charset="0"/>
                <a:cs typeface="Times New Roman" panose="02020603050405020304" pitchFamily="18" charset="0"/>
              </a:rPr>
              <a:t>危化品</a:t>
            </a:r>
            <a:r>
              <a:rPr lang="zh-CN" altLang="en-US" sz="2200" dirty="0">
                <a:solidFill>
                  <a:srgbClr val="7030A0"/>
                </a:solidFill>
                <a:latin typeface="Times New Roman" panose="02020603050405020304" pitchFamily="18" charset="0"/>
                <a:cs typeface="Times New Roman" panose="02020603050405020304" pitchFamily="18" charset="0"/>
              </a:rPr>
              <a:t>、</a:t>
            </a:r>
            <a:r>
              <a:rPr lang="zh-CN" altLang="en-US" sz="2200" b="1" dirty="0">
                <a:solidFill>
                  <a:srgbClr val="7030A0"/>
                </a:solidFill>
                <a:latin typeface="Times New Roman" panose="02020603050405020304" pitchFamily="18" charset="0"/>
                <a:cs typeface="Times New Roman" panose="02020603050405020304" pitchFamily="18" charset="0"/>
              </a:rPr>
              <a:t>大件运输车辆</a:t>
            </a:r>
            <a:r>
              <a:rPr lang="zh-CN" altLang="en-US" sz="2200" dirty="0">
                <a:solidFill>
                  <a:srgbClr val="7030A0"/>
                </a:solidFill>
                <a:latin typeface="Times New Roman" panose="02020603050405020304" pitchFamily="18" charset="0"/>
                <a:cs typeface="Times New Roman" panose="02020603050405020304" pitchFamily="18" charset="0"/>
              </a:rPr>
              <a:t>全路网全时段禁行，部分高速路段因施工实施限货限速通行。</a:t>
            </a:r>
            <a:endParaRPr lang="en-US" altLang="zh-CN" sz="2200" dirty="0">
              <a:solidFill>
                <a:srgbClr val="7030A0"/>
              </a:solidFill>
              <a:latin typeface="Times New Roman" panose="02020603050405020304" pitchFamily="18" charset="0"/>
              <a:cs typeface="Times New Roman" panose="02020603050405020304" pitchFamily="18" charset="0"/>
            </a:endParaRPr>
          </a:p>
        </p:txBody>
      </p:sp>
      <p:sp>
        <p:nvSpPr>
          <p:cNvPr id="19" name="文本框 18"/>
          <p:cNvSpPr txBox="1"/>
          <p:nvPr/>
        </p:nvSpPr>
        <p:spPr>
          <a:xfrm>
            <a:off x="994919" y="291739"/>
            <a:ext cx="2441695" cy="584775"/>
          </a:xfrm>
          <a:prstGeom prst="rect">
            <a:avLst/>
          </a:prstGeom>
          <a:noFill/>
        </p:spPr>
        <p:txBody>
          <a:bodyPr wrap="none" rtlCol="0">
            <a:spAutoFit/>
            <a:scene3d>
              <a:camera prst="orthographicFront"/>
              <a:lightRig rig="threePt" dir="t"/>
            </a:scene3d>
            <a:sp3d contourW="12700"/>
          </a:bodyPr>
          <a:lstStyle/>
          <a:p>
            <a:pPr algn="ctr"/>
            <a:r>
              <a:rPr lang="en-US" altLang="zh-CN"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4</a:t>
            </a:r>
            <a:r>
              <a:rPr lang="zh-CN" altLang="en-US" sz="3200" b="1" dirty="0">
                <a:gradFill>
                  <a:gsLst>
                    <a:gs pos="0">
                      <a:srgbClr val="C00000"/>
                    </a:gs>
                    <a:gs pos="100000">
                      <a:srgbClr val="EB0000"/>
                    </a:gs>
                  </a:gsLst>
                  <a:lin ang="5400000" scaled="1"/>
                </a:gradFill>
                <a:latin typeface="Times New Roman" panose="02020603050405020304" pitchFamily="18" charset="0"/>
                <a:cs typeface="Times New Roman" panose="02020603050405020304" pitchFamily="18" charset="0"/>
              </a:rPr>
              <a:t>、施工限行</a:t>
            </a:r>
          </a:p>
        </p:txBody>
      </p:sp>
      <p:pic>
        <p:nvPicPr>
          <p:cNvPr id="20" name="图片 19"/>
          <p:cNvPicPr>
            <a:picLocks noChangeAspect="1"/>
          </p:cNvPicPr>
          <p:nvPr/>
        </p:nvPicPr>
        <p:blipFill>
          <a:blip r:embed="rId3" cstate="screen"/>
          <a:stretch>
            <a:fillRect/>
          </a:stretch>
        </p:blipFill>
        <p:spPr>
          <a:xfrm>
            <a:off x="289146" y="171487"/>
            <a:ext cx="483615" cy="1297021"/>
          </a:xfrm>
          <a:prstGeom prst="rect">
            <a:avLst/>
          </a:prstGeom>
        </p:spPr>
      </p:pic>
      <p:graphicFrame>
        <p:nvGraphicFramePr>
          <p:cNvPr id="10" name="表格 9"/>
          <p:cNvGraphicFramePr>
            <a:graphicFrameLocks noGrp="1"/>
          </p:cNvGraphicFramePr>
          <p:nvPr>
            <p:extLst>
              <p:ext uri="{D42A27DB-BD31-4B8C-83A1-F6EECF244321}">
                <p14:modId xmlns:p14="http://schemas.microsoft.com/office/powerpoint/2010/main" val="926642845"/>
              </p:ext>
            </p:extLst>
          </p:nvPr>
        </p:nvGraphicFramePr>
        <p:xfrm>
          <a:off x="211503" y="2780734"/>
          <a:ext cx="4688971" cy="3793597"/>
        </p:xfrm>
        <a:graphic>
          <a:graphicData uri="http://schemas.openxmlformats.org/drawingml/2006/table">
            <a:tbl>
              <a:tblPr>
                <a:tableStyleId>{5C22544A-7EE6-4342-B048-85BDC9FD1C3A}</a:tableStyleId>
              </a:tblPr>
              <a:tblGrid>
                <a:gridCol w="399779">
                  <a:extLst>
                    <a:ext uri="{9D8B030D-6E8A-4147-A177-3AD203B41FA5}">
                      <a16:colId xmlns:a16="http://schemas.microsoft.com/office/drawing/2014/main" val="20000"/>
                    </a:ext>
                  </a:extLst>
                </a:gridCol>
                <a:gridCol w="1828091">
                  <a:extLst>
                    <a:ext uri="{9D8B030D-6E8A-4147-A177-3AD203B41FA5}">
                      <a16:colId xmlns:a16="http://schemas.microsoft.com/office/drawing/2014/main" val="20001"/>
                    </a:ext>
                  </a:extLst>
                </a:gridCol>
                <a:gridCol w="2461101">
                  <a:extLst>
                    <a:ext uri="{9D8B030D-6E8A-4147-A177-3AD203B41FA5}">
                      <a16:colId xmlns:a16="http://schemas.microsoft.com/office/drawing/2014/main" val="20002"/>
                    </a:ext>
                  </a:extLst>
                </a:gridCol>
              </a:tblGrid>
              <a:tr h="505791">
                <a:tc>
                  <a:txBody>
                    <a:bodyPr/>
                    <a:lstStyle/>
                    <a:p>
                      <a:pPr algn="ctr"/>
                      <a:r>
                        <a:rPr lang="zh-CN" altLang="en-US" sz="16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序号</a:t>
                      </a:r>
                      <a:endParaRPr lang="zh-CN"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altLang="en-US" sz="16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限行路段</a:t>
                      </a:r>
                      <a:endParaRPr lang="zh-CN"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zh-CN" altLang="en-US" sz="1600" b="1" kern="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限行政策</a:t>
                      </a:r>
                      <a:endParaRPr lang="zh-CN" sz="1600" b="1"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093246">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1</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G2</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京沪高速</a:t>
                      </a:r>
                      <a:endPar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苏鲁省界</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正谊枢纽</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三轴（含）以上货车、大件运输车和危化品车限行</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1"/>
                  </a:ext>
                </a:extLst>
              </a:tr>
              <a:tr h="1093246">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2</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G2</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京沪高速</a:t>
                      </a:r>
                      <a:endPar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新沂</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江都</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正常路段限速</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80</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，施工及借道行驶路段限速</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60</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，转换点限速</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40</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2"/>
                  </a:ext>
                </a:extLst>
              </a:tr>
              <a:tr h="1093246">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3</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ct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G40</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沪陕高速</a:t>
                      </a:r>
                      <a:endPar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p>
                      <a:pPr algn="ct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平潮北</a:t>
                      </a:r>
                      <a:r>
                        <a:rPr lang="en-US" alt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a:t>
                      </a: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广陵枢纽</a:t>
                      </a: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tc>
                  <a:txBody>
                    <a:bodyPr/>
                    <a:lstStyle/>
                    <a:p>
                      <a:pPr algn="l">
                        <a:lnSpc>
                          <a:spcPct val="150000"/>
                        </a:lnSpc>
                      </a:pPr>
                      <a:r>
                        <a:rPr lang="zh-CN" altLang="en-US"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rPr>
                        <a:t>禁行“三超”车辆、大件运输货车、五轴（含）以上货车和危化品车</a:t>
                      </a:r>
                      <a:endParaRPr lang="zh-CN" sz="1600" kern="100" dirty="0">
                        <a:solidFill>
                          <a:srgbClr val="7030A0"/>
                        </a:solidFill>
                        <a:effectLst/>
                        <a:latin typeface="Times New Roman" panose="02020603050405020304" pitchFamily="18" charset="0"/>
                        <a:ea typeface="微软雅黑" panose="020B0503020204020204" charset="-122"/>
                        <a:cs typeface="Times New Roman" panose="02020603050405020304" pitchFamily="18" charset="0"/>
                      </a:endParaRPr>
                    </a:p>
                  </a:txBody>
                  <a:tcPr marL="67196" marR="6719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AF2E4"/>
                    </a:solidFill>
                  </a:tcPr>
                </a:tc>
                <a:extLst>
                  <a:ext uri="{0D108BD9-81ED-4DB2-BD59-A6C34878D82A}">
                    <a16:rowId xmlns:a16="http://schemas.microsoft.com/office/drawing/2014/main" val="10003"/>
                  </a:ext>
                </a:extLst>
              </a:tr>
            </a:tbl>
          </a:graphicData>
        </a:graphic>
      </p:graphicFrame>
      <p:pic>
        <p:nvPicPr>
          <p:cNvPr id="11" name="图片 10"/>
          <p:cNvPicPr>
            <a:picLocks noChangeAspect="1"/>
          </p:cNvPicPr>
          <p:nvPr/>
        </p:nvPicPr>
        <p:blipFill>
          <a:blip r:embed="rId4"/>
          <a:stretch>
            <a:fillRect/>
          </a:stretch>
        </p:blipFill>
        <p:spPr>
          <a:xfrm>
            <a:off x="5118898" y="71214"/>
            <a:ext cx="7013099" cy="673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f429c665-0493-4967-acde-0d4418ba0ee2}"/>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bdd58f8f-d3c2-43f2-9899-19d894efd8d1}"/>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bdd58f8f-d3c2-43f2-9899-19d894efd8d1}"/>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bdd58f8f-d3c2-43f2-9899-19d894efd8d1}"/>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177</TotalTime>
  <Words>5834</Words>
  <Application>Microsoft Office PowerPoint</Application>
  <PresentationFormat>宽屏</PresentationFormat>
  <Paragraphs>584</Paragraphs>
  <Slides>36</Slides>
  <Notes>36</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36</vt:i4>
      </vt:variant>
    </vt:vector>
  </HeadingPairs>
  <TitlesOfParts>
    <vt:vector size="44" baseType="lpstr">
      <vt:lpstr>等线</vt:lpstr>
      <vt:lpstr>方正行楷简体</vt:lpstr>
      <vt:lpstr>华文楷体</vt:lpstr>
      <vt:lpstr>宋体</vt:lpstr>
      <vt:lpstr>微软雅黑</vt:lpstr>
      <vt:lpstr>Arial</vt:lpstr>
      <vt:lpstr>Times New Roman</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第一PPT模板网-WWW.1PPT.COM;www.1ppt.com</dc:creator>
  <cp:lastModifiedBy>TX2</cp:lastModifiedBy>
  <cp:revision>309</cp:revision>
  <dcterms:created xsi:type="dcterms:W3CDTF">2017-11-08T06:56:00Z</dcterms:created>
  <dcterms:modified xsi:type="dcterms:W3CDTF">2022-01-26T06:41:58Z</dcterms:modified>
  <cp:category>www.1ppt.com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457EA224DF7B4D52ACA3BD392A93EBD2</vt:lpwstr>
  </property>
  <property fmtid="{D5CDD505-2E9C-101B-9397-08002B2CF9AE}" pid="3" name="KSOProductBuildVer">
    <vt:lpwstr>2052-11.1.0.11294</vt:lpwstr>
  </property>
</Properties>
</file>